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6" r:id="rId2"/>
    <p:sldId id="325" r:id="rId3"/>
    <p:sldId id="305" r:id="rId4"/>
    <p:sldId id="311" r:id="rId5"/>
    <p:sldId id="300" r:id="rId6"/>
    <p:sldId id="293" r:id="rId7"/>
    <p:sldId id="302" r:id="rId8"/>
    <p:sldId id="267" r:id="rId9"/>
    <p:sldId id="317" r:id="rId10"/>
    <p:sldId id="296" r:id="rId11"/>
    <p:sldId id="279" r:id="rId12"/>
    <p:sldId id="261" r:id="rId13"/>
    <p:sldId id="271" r:id="rId14"/>
    <p:sldId id="292" r:id="rId15"/>
    <p:sldId id="321" r:id="rId16"/>
    <p:sldId id="257" r:id="rId17"/>
    <p:sldId id="259" r:id="rId18"/>
    <p:sldId id="275" r:id="rId19"/>
    <p:sldId id="273" r:id="rId20"/>
    <p:sldId id="298" r:id="rId21"/>
    <p:sldId id="281" r:id="rId22"/>
    <p:sldId id="312" r:id="rId23"/>
  </p:sldIdLst>
  <p:sldSz cx="9144000" cy="6858000" type="screen4x3"/>
  <p:notesSz cx="7100888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99"/>
    <a:srgbClr val="FF33CC"/>
    <a:srgbClr val="57D3FF"/>
    <a:srgbClr val="0000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0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2194" y="0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BC6ED65B-1A39-426D-9363-B059BFCE8BA9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089" y="4860687"/>
            <a:ext cx="5680710" cy="4604861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2194" y="9719598"/>
            <a:ext cx="3077051" cy="51165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933A430-CEF4-4033-B15E-9EC078E31F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91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0A75D-F0A3-452D-9EFD-42059F84CCCE}" type="datetimeFigureOut">
              <a:rPr lang="ru-RU" smtClean="0"/>
              <a:pPr/>
              <a:t>26.06.2015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652DE-8C9E-4FA7-8C50-EEAD62ED50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7" Type="http://schemas.openxmlformats.org/officeDocument/2006/relationships/image" Target="../media/image113.jpe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2.jpeg"/><Relationship Id="rId5" Type="http://schemas.openxmlformats.org/officeDocument/2006/relationships/image" Target="../media/image111.jpeg"/><Relationship Id="rId4" Type="http://schemas.openxmlformats.org/officeDocument/2006/relationships/image" Target="../media/image1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jpeg"/><Relationship Id="rId3" Type="http://schemas.openxmlformats.org/officeDocument/2006/relationships/image" Target="../media/image115.jpeg"/><Relationship Id="rId7" Type="http://schemas.openxmlformats.org/officeDocument/2006/relationships/image" Target="../media/image119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8.jpeg"/><Relationship Id="rId5" Type="http://schemas.openxmlformats.org/officeDocument/2006/relationships/image" Target="../media/image117.jpeg"/><Relationship Id="rId4" Type="http://schemas.openxmlformats.org/officeDocument/2006/relationships/image" Target="../media/image1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image" Target="../media/image122.jpeg"/><Relationship Id="rId7" Type="http://schemas.openxmlformats.org/officeDocument/2006/relationships/image" Target="../media/image126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Relationship Id="rId9" Type="http://schemas.openxmlformats.org/officeDocument/2006/relationships/image" Target="../media/image1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7" Type="http://schemas.openxmlformats.org/officeDocument/2006/relationships/image" Target="../media/image134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1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12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5" Type="http://schemas.openxmlformats.org/officeDocument/2006/relationships/image" Target="../media/image4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Relationship Id="rId14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СПОРТ\98252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051720" y="2276872"/>
            <a:ext cx="6264696" cy="57606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800" b="1" dirty="0" smtClean="0">
                <a:solidFill>
                  <a:srgbClr val="FF0000"/>
                </a:solidFill>
              </a:rPr>
              <a:t>В рамках республиканского этапа  </a:t>
            </a:r>
            <a:r>
              <a:rPr lang="en-US" sz="1800" b="1" dirty="0" smtClean="0">
                <a:solidFill>
                  <a:srgbClr val="FF0000"/>
                </a:solidFill>
              </a:rPr>
              <a:t>XVII</a:t>
            </a:r>
            <a:r>
              <a:rPr lang="ru-RU" sz="1800" b="1" dirty="0" smtClean="0">
                <a:solidFill>
                  <a:srgbClr val="FF0000"/>
                </a:solidFill>
              </a:rPr>
              <a:t> международного фестиваля «Детство без границ»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C00000"/>
                </a:solidFill>
              </a:rPr>
              <a:t>Конкурс </a:t>
            </a:r>
            <a:r>
              <a:rPr lang="ru-RU" sz="3600" dirty="0">
                <a:solidFill>
                  <a:srgbClr val="C00000"/>
                </a:solidFill>
              </a:rPr>
              <a:t>–акция </a:t>
            </a:r>
            <a:r>
              <a:rPr lang="ru-RU" sz="3600" dirty="0" smtClean="0">
                <a:solidFill>
                  <a:srgbClr val="C00000"/>
                </a:solidFill>
              </a:rPr>
              <a:t>                    «Равнение  на Победу!» 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86314" y="4286256"/>
            <a:ext cx="40005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rgbClr val="000066"/>
                </a:solidFill>
                <a:ea typeface="+mj-ea"/>
                <a:cs typeface="+mj-cs"/>
              </a:rPr>
              <a:t>Разработал: Совет дружины «Искра» МБОУ «СОШ№8 г.Азнакаево»                                 Руководители: </a:t>
            </a:r>
            <a:r>
              <a:rPr lang="ru-RU" sz="1600" b="1" dirty="0" err="1" smtClean="0">
                <a:solidFill>
                  <a:srgbClr val="000066"/>
                </a:solidFill>
                <a:ea typeface="+mj-ea"/>
                <a:cs typeface="+mj-cs"/>
              </a:rPr>
              <a:t>Шафигуллина</a:t>
            </a:r>
            <a:r>
              <a:rPr lang="ru-RU" sz="1600" b="1" dirty="0" smtClean="0">
                <a:solidFill>
                  <a:srgbClr val="000066"/>
                </a:solidFill>
                <a:ea typeface="+mj-ea"/>
                <a:cs typeface="+mj-cs"/>
              </a:rPr>
              <a:t> Ф.Ф.,    Гафурова Г.Р.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rgbClr val="000066"/>
                </a:solidFill>
                <a:ea typeface="+mj-ea"/>
                <a:cs typeface="+mj-cs"/>
              </a:rPr>
              <a:t>Адрес школы: </a:t>
            </a:r>
            <a:r>
              <a:rPr lang="ru-RU" sz="1600" b="1" dirty="0">
                <a:solidFill>
                  <a:srgbClr val="000066"/>
                </a:solidFill>
                <a:ea typeface="+mj-ea"/>
                <a:cs typeface="+mj-cs"/>
              </a:rPr>
              <a:t>г</a:t>
            </a:r>
            <a:r>
              <a:rPr lang="ru-RU" sz="1600" b="1" dirty="0" smtClean="0">
                <a:solidFill>
                  <a:srgbClr val="000066"/>
                </a:solidFill>
                <a:ea typeface="+mj-ea"/>
                <a:cs typeface="+mj-cs"/>
              </a:rPr>
              <a:t>.Азнакаево, ул.Хасанова, 19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1600" b="1" dirty="0" smtClean="0">
                <a:solidFill>
                  <a:srgbClr val="000066"/>
                </a:solidFill>
                <a:ea typeface="+mj-ea"/>
                <a:cs typeface="+mj-cs"/>
              </a:rPr>
              <a:t>Телефон: 9-57-35                                                            </a:t>
            </a:r>
            <a:r>
              <a:rPr lang="en-US" sz="1600" b="1" dirty="0" smtClean="0">
                <a:solidFill>
                  <a:srgbClr val="000066"/>
                </a:solidFill>
              </a:rPr>
              <a:t>E</a:t>
            </a:r>
            <a:r>
              <a:rPr lang="ru-RU" sz="1600" b="1" dirty="0" smtClean="0">
                <a:solidFill>
                  <a:srgbClr val="000066"/>
                </a:solidFill>
              </a:rPr>
              <a:t>-</a:t>
            </a:r>
            <a:r>
              <a:rPr lang="en-US" sz="1600" b="1" dirty="0" smtClean="0">
                <a:solidFill>
                  <a:srgbClr val="000066"/>
                </a:solidFill>
              </a:rPr>
              <a:t>mail</a:t>
            </a:r>
            <a:r>
              <a:rPr lang="ru-RU" sz="1600" b="1" dirty="0" smtClean="0">
                <a:solidFill>
                  <a:srgbClr val="000066"/>
                </a:solidFill>
              </a:rPr>
              <a:t>:</a:t>
            </a:r>
            <a:r>
              <a:rPr lang="en-US" sz="1600" b="1" dirty="0" smtClean="0">
                <a:solidFill>
                  <a:srgbClr val="000066"/>
                </a:solidFill>
              </a:rPr>
              <a:t>S</a:t>
            </a:r>
            <a:r>
              <a:rPr lang="ru-RU" sz="1600" b="1" dirty="0" smtClean="0">
                <a:solidFill>
                  <a:srgbClr val="000066"/>
                </a:solidFill>
              </a:rPr>
              <a:t>.8</a:t>
            </a:r>
            <a:r>
              <a:rPr lang="en-US" sz="1600" b="1" dirty="0" err="1" smtClean="0">
                <a:solidFill>
                  <a:srgbClr val="000066"/>
                </a:solidFill>
              </a:rPr>
              <a:t>Azn</a:t>
            </a:r>
            <a:r>
              <a:rPr lang="ru-RU" sz="1600" b="1" dirty="0" smtClean="0">
                <a:solidFill>
                  <a:srgbClr val="000066"/>
                </a:solidFill>
              </a:rPr>
              <a:t>@</a:t>
            </a:r>
            <a:r>
              <a:rPr lang="en-US" sz="1600" b="1" dirty="0" err="1" smtClean="0">
                <a:solidFill>
                  <a:srgbClr val="000066"/>
                </a:solidFill>
              </a:rPr>
              <a:t>edu</a:t>
            </a:r>
            <a:r>
              <a:rPr lang="ru-RU" sz="1600" b="1" dirty="0" smtClean="0">
                <a:solidFill>
                  <a:srgbClr val="000066"/>
                </a:solidFill>
              </a:rPr>
              <a:t>.</a:t>
            </a:r>
            <a:r>
              <a:rPr lang="en-US" sz="1600" b="1" dirty="0" err="1" smtClean="0">
                <a:solidFill>
                  <a:srgbClr val="000066"/>
                </a:solidFill>
              </a:rPr>
              <a:t>tatar</a:t>
            </a:r>
            <a:r>
              <a:rPr lang="ru-RU" sz="1600" b="1" dirty="0" smtClean="0">
                <a:solidFill>
                  <a:srgbClr val="000066"/>
                </a:solidFill>
              </a:rPr>
              <a:t>.</a:t>
            </a:r>
            <a:r>
              <a:rPr lang="en-US" sz="1600" b="1" dirty="0" err="1" smtClean="0">
                <a:solidFill>
                  <a:srgbClr val="000066"/>
                </a:solidFill>
              </a:rPr>
              <a:t>ru</a:t>
            </a:r>
            <a:endParaRPr lang="ru-RU" sz="1600" b="1" dirty="0">
              <a:solidFill>
                <a:srgbClr val="000066"/>
              </a:solidFill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332656"/>
            <a:ext cx="7416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МКУ «Управление образования исполнительного комитета </a:t>
            </a:r>
            <a:r>
              <a:rPr lang="ru-RU" b="1" dirty="0" err="1" smtClean="0">
                <a:solidFill>
                  <a:srgbClr val="000099"/>
                </a:solidFill>
              </a:rPr>
              <a:t>Азнакаевского</a:t>
            </a:r>
            <a:r>
              <a:rPr lang="ru-RU" b="1" dirty="0" smtClean="0">
                <a:solidFill>
                  <a:srgbClr val="000099"/>
                </a:solidFill>
              </a:rPr>
              <a:t> муниципального района                                                 Муниципальное бюджетное общеобразовательное учреждение «Средняя общеобразовательная школа №8 </a:t>
            </a:r>
            <a:r>
              <a:rPr lang="ru-RU" b="1" dirty="0" err="1" smtClean="0">
                <a:solidFill>
                  <a:srgbClr val="000099"/>
                </a:solidFill>
              </a:rPr>
              <a:t>г.Азнакаево</a:t>
            </a:r>
            <a:r>
              <a:rPr lang="ru-RU" b="1" dirty="0" smtClean="0">
                <a:solidFill>
                  <a:srgbClr val="000099"/>
                </a:solidFill>
              </a:rPr>
              <a:t>» РТ</a:t>
            </a:r>
            <a:endParaRPr lang="ru-RU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Шакирова Альфия\Downloads\9 мая\4904953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54" y="-1479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Шакирова Альфия\Desktop\ярмарка\DSCN3793.JPG"/>
          <p:cNvPicPr>
            <a:picLocks noChangeAspect="1" noChangeArrowheads="1"/>
          </p:cNvPicPr>
          <p:nvPr/>
        </p:nvPicPr>
        <p:blipFill rotWithShape="1">
          <a:blip r:embed="rId3" cstate="print"/>
          <a:srcRect t="13389"/>
          <a:stretch/>
        </p:blipFill>
        <p:spPr bwMode="auto">
          <a:xfrm>
            <a:off x="112020" y="189191"/>
            <a:ext cx="2342064" cy="27046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627784" y="0"/>
            <a:ext cx="458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Благотворительные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</a:rPr>
              <a:t>ярмарки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2714289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                                     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27784" y="523220"/>
            <a:ext cx="3672408" cy="32316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66"/>
                </a:solidFill>
              </a:rPr>
              <a:t>27.11.14 в школе проводилась  благотворительная ярмарка «Ручеек доброты» с целью сбора пожертвований на оплату дорогостоящего лечения детей. Организаторы ярмарки : ЗДВР Гафурова Г.Р., педагог-организатор </a:t>
            </a:r>
            <a:r>
              <a:rPr lang="ru-RU" sz="1200" b="1" dirty="0" err="1">
                <a:solidFill>
                  <a:srgbClr val="000066"/>
                </a:solidFill>
              </a:rPr>
              <a:t>Шафигуллина</a:t>
            </a:r>
            <a:r>
              <a:rPr lang="ru-RU" sz="1200" b="1" dirty="0">
                <a:solidFill>
                  <a:srgbClr val="000066"/>
                </a:solidFill>
              </a:rPr>
              <a:t> Ф.Ф. и классные </a:t>
            </a:r>
            <a:r>
              <a:rPr lang="ru-RU" sz="1200" b="1" dirty="0" smtClean="0">
                <a:solidFill>
                  <a:srgbClr val="000066"/>
                </a:solidFill>
              </a:rPr>
              <a:t>руководители и родители. </a:t>
            </a:r>
            <a:r>
              <a:rPr lang="ru-RU" sz="1200" b="1" dirty="0">
                <a:solidFill>
                  <a:srgbClr val="000066"/>
                </a:solidFill>
              </a:rPr>
              <a:t>Проводили  благотворительную </a:t>
            </a:r>
            <a:r>
              <a:rPr lang="ru-RU" sz="1200" b="1" dirty="0" smtClean="0">
                <a:solidFill>
                  <a:srgbClr val="000066"/>
                </a:solidFill>
              </a:rPr>
              <a:t>ярмарку </a:t>
            </a:r>
            <a:r>
              <a:rPr lang="ru-RU" sz="1200" b="1" dirty="0">
                <a:solidFill>
                  <a:srgbClr val="000066"/>
                </a:solidFill>
              </a:rPr>
              <a:t>члены СД </a:t>
            </a:r>
            <a:r>
              <a:rPr lang="ru-RU" sz="1200" b="1" dirty="0" smtClean="0">
                <a:solidFill>
                  <a:srgbClr val="000066"/>
                </a:solidFill>
              </a:rPr>
              <a:t>и ДЩД</a:t>
            </a:r>
            <a:r>
              <a:rPr lang="ru-RU" sz="1200" b="1" dirty="0">
                <a:solidFill>
                  <a:srgbClr val="000066"/>
                </a:solidFill>
              </a:rPr>
              <a:t>. Вырученные средства были сданы в ЦДТ для перечисления в фонд «</a:t>
            </a:r>
            <a:r>
              <a:rPr lang="ru-RU" sz="1200" b="1" dirty="0" err="1">
                <a:solidFill>
                  <a:srgbClr val="000066"/>
                </a:solidFill>
              </a:rPr>
              <a:t>Азнакай</a:t>
            </a:r>
            <a:r>
              <a:rPr lang="ru-RU" sz="1200" b="1" dirty="0">
                <a:solidFill>
                  <a:srgbClr val="000066"/>
                </a:solidFill>
              </a:rPr>
              <a:t>» и часть средств использованы для приобретения новогодних подарков для учащихся школы с </a:t>
            </a:r>
            <a:r>
              <a:rPr lang="ru-RU" sz="1200" b="1" dirty="0" smtClean="0">
                <a:solidFill>
                  <a:srgbClr val="000066"/>
                </a:solidFill>
              </a:rPr>
              <a:t>ОВЗ</a:t>
            </a:r>
            <a:r>
              <a:rPr lang="ru-RU" sz="1200" b="1" dirty="0">
                <a:solidFill>
                  <a:srgbClr val="000066"/>
                </a:solidFill>
              </a:rPr>
              <a:t> </a:t>
            </a:r>
            <a:r>
              <a:rPr lang="ru-RU" sz="1200" b="1" dirty="0" smtClean="0">
                <a:solidFill>
                  <a:srgbClr val="000066"/>
                </a:solidFill>
              </a:rPr>
              <a:t>и ветеранов ВОВ микрорайона.</a:t>
            </a:r>
          </a:p>
          <a:p>
            <a:r>
              <a:rPr lang="ru-RU" sz="1200" b="1" dirty="0" smtClean="0">
                <a:solidFill>
                  <a:srgbClr val="000066"/>
                </a:solidFill>
              </a:rPr>
              <a:t>23.03.15 в районном доме культуры и техники прошел благотворительный марафон, посвященный 70-летию Победы в Великой Отечественной войне, на котором приняли участие педагоги и учащиеся-члены ДШД нашей школы.</a:t>
            </a:r>
            <a:endParaRPr lang="ru-RU" sz="1200" b="1" dirty="0">
              <a:solidFill>
                <a:srgbClr val="000066"/>
              </a:solidFill>
            </a:endParaRPr>
          </a:p>
        </p:txBody>
      </p:sp>
      <p:pic>
        <p:nvPicPr>
          <p:cNvPr id="1027" name="Picture 3" descr="C:\Users\Шакирова Альфия\Desktop\2014-2015\DSCN57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3995" y="140920"/>
            <a:ext cx="2163127" cy="162234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8" name="Picture 4" descr="C:\Users\Шакирова Альфия\Desktop\2014-2015\DSCN5761.JPG"/>
          <p:cNvPicPr>
            <a:picLocks noChangeAspect="1" noChangeArrowheads="1"/>
          </p:cNvPicPr>
          <p:nvPr/>
        </p:nvPicPr>
        <p:blipFill rotWithShape="1">
          <a:blip r:embed="rId5" cstate="print"/>
          <a:srcRect l="559" t="16826"/>
          <a:stretch/>
        </p:blipFill>
        <p:spPr bwMode="auto">
          <a:xfrm>
            <a:off x="6851573" y="1763266"/>
            <a:ext cx="1945633" cy="2169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1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75"/>
          <a:stretch/>
        </p:blipFill>
        <p:spPr bwMode="auto">
          <a:xfrm>
            <a:off x="1043608" y="3917747"/>
            <a:ext cx="3365360" cy="23757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7191" y="3951830"/>
            <a:ext cx="3240617" cy="24304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527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Шакирова Альфия\Desktop\019912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7" y="0"/>
            <a:ext cx="9116183" cy="687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017" y="1124744"/>
            <a:ext cx="5071135" cy="29289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0066"/>
                </a:solidFill>
              </a:rPr>
              <a:t>Встреча с представителями Воронежского летного училища и руководителями кружка «Страна авиация»</a:t>
            </a:r>
          </a:p>
        </p:txBody>
      </p:sp>
      <p:pic>
        <p:nvPicPr>
          <p:cNvPr id="4099" name="Picture 3" descr="C:\Users\Шакирова Альфия\Desktop\2014-2015\DSCN57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42345"/>
            <a:ext cx="2310408" cy="173280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2996953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66"/>
                </a:solidFill>
              </a:rPr>
              <a:t>                                                                                                                             </a:t>
            </a:r>
            <a:endParaRPr lang="ru-RU" b="1" dirty="0">
              <a:solidFill>
                <a:srgbClr val="000066"/>
              </a:solidFill>
            </a:endParaRPr>
          </a:p>
        </p:txBody>
      </p:sp>
      <p:pic>
        <p:nvPicPr>
          <p:cNvPr id="11" name="Picture 4" descr="C:\Users\Шакирова Альфия\Desktop\2014-2015\DSCN57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200" y="1729815"/>
            <a:ext cx="2279575" cy="170968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Шакирова Альфия\Desktop\2014-2015\DSCN57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38" y="1709822"/>
            <a:ext cx="2279575" cy="170968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3453983"/>
            <a:ext cx="42484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27.11.14 в школе состоялась встреча наших учащихся с представителями Воронежского летного училища,  на которой ознакомились с богатой историей училища и условиями приема и обучения.</a:t>
            </a:r>
          </a:p>
          <a:p>
            <a:pPr lvl="1"/>
            <a:r>
              <a:rPr lang="ru-RU" sz="1200" b="1" dirty="0" smtClean="0"/>
              <a:t>17.12.14 гостями школы                                                                                   стали   руководители                                                                                                   кружка  </a:t>
            </a:r>
          </a:p>
          <a:p>
            <a:pPr lvl="1"/>
            <a:r>
              <a:rPr lang="ru-RU" sz="1200" b="1" dirty="0" smtClean="0"/>
              <a:t> «Страна   авиация»                                                                                     и пригласили учащихся                                                                                          на занятия. Учить                                                             конструкторским                                                                           навыкам и готовить к                                                                                           полетам будет опытный                                                                 пилот Ильдар </a:t>
            </a:r>
            <a:r>
              <a:rPr lang="ru-RU" sz="1200" b="1" dirty="0" err="1" smtClean="0"/>
              <a:t>Хамидуллович</a:t>
            </a:r>
            <a:r>
              <a:rPr lang="ru-RU" sz="1200" b="1" dirty="0" smtClean="0"/>
              <a:t>.</a:t>
            </a:r>
            <a:endParaRPr lang="ru-RU" sz="1200" b="1" dirty="0"/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618398"/>
            <a:ext cx="2239623" cy="167971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" r="7039"/>
          <a:stretch/>
        </p:blipFill>
        <p:spPr bwMode="auto">
          <a:xfrm>
            <a:off x="3965907" y="4149080"/>
            <a:ext cx="2088232" cy="168224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Шакирова Альфия\Desktop\37230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504" y="116632"/>
            <a:ext cx="9036496" cy="72008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Экскурсия в школьный музей для первоклассников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Гуля\Desktop\сайт декабрь\DSCN58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189" y="692696"/>
            <a:ext cx="2934072" cy="220055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1" name="Picture 3" descr="C:\Users\Гуля\Desktop\сайт декабрь\DSCN58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3263" y="692696"/>
            <a:ext cx="2880320" cy="21602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" name="Picture 2" descr="C:\Users\Шакирова Альфия\Documents\музей5 кл\DSCF596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62"/>
          <a:stretch/>
        </p:blipFill>
        <p:spPr bwMode="auto">
          <a:xfrm>
            <a:off x="1540894" y="3428999"/>
            <a:ext cx="3075340" cy="212979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Шакирова Альфия\Documents\музей5 кл\DSCF596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395429"/>
            <a:ext cx="3131840" cy="234888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2636912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                                           Экскурсия </a:t>
            </a:r>
            <a:r>
              <a:rPr lang="ru-RU" sz="2000" b="1" dirty="0">
                <a:solidFill>
                  <a:srgbClr val="002060"/>
                </a:solidFill>
              </a:rPr>
              <a:t>в краеведческий музей </a:t>
            </a:r>
            <a:r>
              <a:rPr lang="ru-RU" sz="2000" b="1" dirty="0" err="1">
                <a:solidFill>
                  <a:srgbClr val="002060"/>
                </a:solidFill>
              </a:rPr>
              <a:t>г.Азнакаево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7864" y="692696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9.12.14 члены кружка «Родной край» организовали для учащихся первых классов экскурсию в школьный музей. Ребятам представили экспонаты разделов музея. Особенно учащиеся заинтересовались экспонатами, посвященными </a:t>
            </a:r>
            <a:r>
              <a:rPr lang="ru-RU" sz="1200" b="1" dirty="0" err="1" smtClean="0"/>
              <a:t>ВОв</a:t>
            </a:r>
            <a:endParaRPr lang="ru-RU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67744" y="5744309"/>
            <a:ext cx="504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Также члены кружка «Родной край» организовали экскурсию в краеведческий музей города и района для учащихся среднего звена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Шакирова Альфия\Downloads\9 мая\i.jp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481" y="0"/>
            <a:ext cx="92534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ПАМЯТНИК\2014-12-26 07.09.5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06"/>
          <a:stretch/>
        </p:blipFill>
        <p:spPr bwMode="auto">
          <a:xfrm>
            <a:off x="199974" y="1052736"/>
            <a:ext cx="4207548" cy="30544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88224" y="377662"/>
            <a:ext cx="208823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57D3FF"/>
                </a:solidFill>
              </a:rPr>
              <a:t> </a:t>
            </a:r>
            <a:r>
              <a:rPr lang="ru-RU" sz="1400" b="1" dirty="0">
                <a:solidFill>
                  <a:srgbClr val="57D3FF"/>
                </a:solidFill>
              </a:rPr>
              <a:t>Конкурс детского изобразительного искусства и художественно-прикладного творчества «Мечты детства» в рамках </a:t>
            </a:r>
            <a:r>
              <a:rPr lang="en-US" sz="1400" b="1" dirty="0">
                <a:solidFill>
                  <a:srgbClr val="57D3FF"/>
                </a:solidFill>
              </a:rPr>
              <a:t>XVII </a:t>
            </a:r>
            <a:r>
              <a:rPr lang="ru-RU" sz="1400" b="1" dirty="0">
                <a:solidFill>
                  <a:srgbClr val="57D3FF"/>
                </a:solidFill>
              </a:rPr>
              <a:t> Международного фестиваля «Детство без границ» (тема: «Никто не забыт и ничто не забыто</a:t>
            </a:r>
            <a:r>
              <a:rPr lang="ru-RU" sz="1400" b="1" dirty="0" smtClean="0">
                <a:solidFill>
                  <a:srgbClr val="57D3FF"/>
                </a:solidFill>
              </a:rPr>
              <a:t>»-</a:t>
            </a:r>
            <a:r>
              <a:rPr lang="ru-RU" sz="1400" b="1" dirty="0" err="1" smtClean="0">
                <a:solidFill>
                  <a:srgbClr val="57D3FF"/>
                </a:solidFill>
              </a:rPr>
              <a:t>Шафигуллина</a:t>
            </a:r>
            <a:r>
              <a:rPr lang="ru-RU" sz="1400" b="1" dirty="0" smtClean="0">
                <a:solidFill>
                  <a:srgbClr val="57D3FF"/>
                </a:solidFill>
              </a:rPr>
              <a:t> Регина,10Б,1 место на муниципальном этапе)</a:t>
            </a:r>
            <a:endParaRPr lang="ru-RU" sz="1400" b="1" dirty="0">
              <a:solidFill>
                <a:srgbClr val="57D3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974" y="-99392"/>
            <a:ext cx="38679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                                                                                                       Участие </a:t>
            </a:r>
            <a:r>
              <a:rPr lang="ru-RU" sz="1400" b="1" dirty="0">
                <a:solidFill>
                  <a:srgbClr val="0070C0"/>
                </a:solidFill>
              </a:rPr>
              <a:t>на Районном </a:t>
            </a:r>
            <a:r>
              <a:rPr lang="ru-RU" sz="1400" b="1" dirty="0" smtClean="0">
                <a:solidFill>
                  <a:srgbClr val="0070C0"/>
                </a:solidFill>
              </a:rPr>
              <a:t>конкурсе  </a:t>
            </a:r>
            <a:r>
              <a:rPr lang="ru-RU" sz="1400" b="1" dirty="0">
                <a:solidFill>
                  <a:srgbClr val="0070C0"/>
                </a:solidFill>
              </a:rPr>
              <a:t>«На лучший Эскизный  проект памятника в честь  70-летия Победы в </a:t>
            </a:r>
            <a:r>
              <a:rPr lang="ru-RU" sz="1400" b="1" dirty="0" err="1">
                <a:solidFill>
                  <a:srgbClr val="0070C0"/>
                </a:solidFill>
              </a:rPr>
              <a:t>ВОв</a:t>
            </a:r>
            <a:r>
              <a:rPr lang="ru-RU" sz="1400" b="1" dirty="0">
                <a:solidFill>
                  <a:srgbClr val="0070C0"/>
                </a:solidFill>
              </a:rPr>
              <a:t>  1941-1945 </a:t>
            </a:r>
            <a:r>
              <a:rPr lang="ru-RU" sz="1400" b="1" dirty="0" err="1">
                <a:solidFill>
                  <a:srgbClr val="0070C0"/>
                </a:solidFill>
              </a:rPr>
              <a:t>гг</a:t>
            </a:r>
            <a:r>
              <a:rPr lang="ru-RU" sz="1400" b="1" dirty="0">
                <a:solidFill>
                  <a:srgbClr val="0070C0"/>
                </a:solidFill>
              </a:rPr>
              <a:t> в </a:t>
            </a:r>
            <a:r>
              <a:rPr lang="ru-RU" sz="1400" b="1" dirty="0" err="1">
                <a:solidFill>
                  <a:srgbClr val="0070C0"/>
                </a:solidFill>
              </a:rPr>
              <a:t>г.Азнакаево</a:t>
            </a:r>
            <a:r>
              <a:rPr lang="ru-RU" sz="1400" b="1" dirty="0">
                <a:solidFill>
                  <a:srgbClr val="0070C0"/>
                </a:solidFill>
              </a:rPr>
              <a:t>»»</a:t>
            </a:r>
          </a:p>
        </p:txBody>
      </p:sp>
      <p:pic>
        <p:nvPicPr>
          <p:cNvPr id="1026" name="Picture 2" descr="E:\14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5" cstate="print"/>
          <a:srcRect l="6447" t="6322" r="5909" b="1"/>
          <a:stretch/>
        </p:blipFill>
        <p:spPr bwMode="auto">
          <a:xfrm>
            <a:off x="4517259" y="423826"/>
            <a:ext cx="1965277" cy="280077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99974" y="3861048"/>
            <a:ext cx="210377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Участие на заочном районном конкурсе баннеров 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«Я помню, я горжусь»   номинация «Бесстрашные летчики - наши земляки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9974" y="5661248"/>
            <a:ext cx="4516042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/>
              <a:t>С 15.11 по 15.12.14  проводился  </a:t>
            </a:r>
            <a:r>
              <a:rPr lang="ru-RU" sz="1200" b="1" dirty="0" smtClean="0"/>
              <a:t>заочный районный </a:t>
            </a:r>
            <a:r>
              <a:rPr lang="ru-RU" sz="1200" b="1" dirty="0"/>
              <a:t>конкурс  баннеров среди учащихся «Я помню! Я горжусь!», посвященный 70-ой годовщине Победы в Великой Отечественной войне.  Победителем в номинации «Бесстрашные </a:t>
            </a:r>
            <a:r>
              <a:rPr lang="ru-RU" sz="1200" b="1" dirty="0" smtClean="0"/>
              <a:t>летчики - наши </a:t>
            </a:r>
            <a:r>
              <a:rPr lang="ru-RU" sz="1200" b="1" dirty="0"/>
              <a:t>земляки!» стала работа ученицы </a:t>
            </a:r>
            <a:r>
              <a:rPr lang="ru-RU" sz="1200" b="1" dirty="0" err="1"/>
              <a:t>Шафигуллиной</a:t>
            </a:r>
            <a:r>
              <a:rPr lang="ru-RU" sz="1200" b="1" dirty="0"/>
              <a:t> Р</a:t>
            </a:r>
          </a:p>
        </p:txBody>
      </p:sp>
      <p:pic>
        <p:nvPicPr>
          <p:cNvPr id="12" name="Picture 2" descr="E:\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70550" y="3384218"/>
            <a:ext cx="3705906" cy="27794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Шакирова Альфия\Desktop\КАРТИНКИ\113928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30" y="0"/>
            <a:ext cx="9160630" cy="687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Фарида\Desktop\Новая папка\DSCN14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2"/>
          <a:stretch/>
        </p:blipFill>
        <p:spPr>
          <a:xfrm>
            <a:off x="539552" y="1340768"/>
            <a:ext cx="3489913" cy="2102515"/>
          </a:xfrm>
          <a:prstGeom prst="rect">
            <a:avLst/>
          </a:prstGeom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71296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       </a:t>
            </a:r>
            <a:r>
              <a:rPr lang="ru-RU" b="1" dirty="0" smtClean="0">
                <a:solidFill>
                  <a:srgbClr val="C00000"/>
                </a:solidFill>
              </a:rPr>
              <a:t>Обновление </a:t>
            </a:r>
            <a:r>
              <a:rPr lang="ru-RU" b="1" dirty="0">
                <a:solidFill>
                  <a:srgbClr val="C00000"/>
                </a:solidFill>
              </a:rPr>
              <a:t>стенда о выпускниках, служащих в рядах Российской Армии  «</a:t>
            </a:r>
            <a:r>
              <a:rPr lang="ru-RU" b="1" dirty="0" smtClean="0">
                <a:solidFill>
                  <a:srgbClr val="C00000"/>
                </a:solidFill>
              </a:rPr>
              <a:t>Отечества </a:t>
            </a:r>
            <a:r>
              <a:rPr lang="ru-RU" b="1" dirty="0">
                <a:solidFill>
                  <a:srgbClr val="C00000"/>
                </a:solidFill>
              </a:rPr>
              <a:t>достойный сын» ,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>
                <a:solidFill>
                  <a:srgbClr val="C00000"/>
                </a:solidFill>
              </a:rPr>
              <a:t>«Мы ценим</a:t>
            </a:r>
            <a:r>
              <a:rPr lang="ru-RU" b="1" dirty="0" smtClean="0">
                <a:solidFill>
                  <a:srgbClr val="C00000"/>
                </a:solidFill>
              </a:rPr>
              <a:t>,</a:t>
            </a:r>
            <a:r>
              <a:rPr lang="ru-RU" b="1" dirty="0">
                <a:solidFill>
                  <a:srgbClr val="C00000"/>
                </a:solidFill>
              </a:rPr>
              <a:t> мы дорожим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и книжкой </a:t>
            </a:r>
            <a:r>
              <a:rPr lang="ru-RU" b="1" dirty="0">
                <a:solidFill>
                  <a:srgbClr val="C00000"/>
                </a:solidFill>
              </a:rPr>
              <a:t>выставки в библиотеке «О доблести, о подвиге,   о славе»</a:t>
            </a: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9218" name="Picture 2" descr="C:\Users\Шакирова Альфия\Desktop\2014-2015\DSCN6502 (1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63" b="21828"/>
          <a:stretch/>
        </p:blipFill>
        <p:spPr bwMode="auto">
          <a:xfrm>
            <a:off x="4243925" y="1340768"/>
            <a:ext cx="4432531" cy="211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4081567"/>
            <a:ext cx="2160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В рамках подготовки к 70-летию Победы в Великой Отечественной </a:t>
            </a:r>
            <a:r>
              <a:rPr lang="ru-RU" sz="1200" b="1" dirty="0" smtClean="0"/>
              <a:t>войне членами кружка «Родной край» и СД изготовлен </a:t>
            </a:r>
            <a:r>
              <a:rPr lang="ru-RU" sz="1200" b="1" dirty="0"/>
              <a:t>баннер «Герои Победы – наши прадеды и деды» и размещен в школьном музее</a:t>
            </a:r>
            <a:r>
              <a:rPr lang="ru-RU" sz="1200" b="1" dirty="0" smtClean="0"/>
              <a:t>.</a:t>
            </a:r>
            <a:endParaRPr lang="ru-RU" sz="1200" b="1" dirty="0"/>
          </a:p>
        </p:txBody>
      </p:sp>
      <p:pic>
        <p:nvPicPr>
          <p:cNvPr id="10" name="Picture 3" descr="E:\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455373"/>
            <a:ext cx="3136388" cy="23522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39552" y="3435236"/>
            <a:ext cx="9937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Создание баннера </a:t>
            </a:r>
            <a:r>
              <a:rPr lang="ru-RU" b="1" dirty="0" smtClean="0">
                <a:solidFill>
                  <a:srgbClr val="C00000"/>
                </a:solidFill>
              </a:rPr>
              <a:t>«</a:t>
            </a:r>
            <a:r>
              <a:rPr lang="ru-RU" b="1" dirty="0">
                <a:solidFill>
                  <a:srgbClr val="C00000"/>
                </a:solidFill>
              </a:rPr>
              <a:t>Герои Победы – </a:t>
            </a:r>
          </a:p>
          <a:p>
            <a:r>
              <a:rPr lang="ru-RU" b="1" dirty="0">
                <a:solidFill>
                  <a:srgbClr val="C00000"/>
                </a:solidFill>
              </a:rPr>
              <a:t>наши деды и прадеды»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6" t="33947" r="9018" b="13876"/>
          <a:stretch/>
        </p:blipFill>
        <p:spPr bwMode="auto">
          <a:xfrm>
            <a:off x="6614578" y="4157600"/>
            <a:ext cx="2434290" cy="11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192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Шакирова Альфия\Desktop\440806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6365"/>
            <a:ext cx="9157522" cy="686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16632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Оказание помощи ветеранам войны в микрорайоне школы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 ( 5 ветеранов)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824518"/>
            <a:ext cx="5760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О</a:t>
            </a:r>
            <a:r>
              <a:rPr lang="ru-RU" sz="1200" b="1" dirty="0" smtClean="0"/>
              <a:t>тряд </a:t>
            </a:r>
            <a:r>
              <a:rPr lang="ru-RU" sz="1200" b="1" dirty="0"/>
              <a:t>волонтеров «Огниво</a:t>
            </a:r>
            <a:r>
              <a:rPr lang="ru-RU" sz="1200" b="1" dirty="0" smtClean="0"/>
              <a:t>», учащиеся 9А класса </a:t>
            </a:r>
            <a:r>
              <a:rPr lang="ru-RU" sz="1200" b="1" dirty="0"/>
              <a:t>оказывали посильную помощь ветеранам микрорайона Кошкину Николаю Федоровичу, Садыкову Раису </a:t>
            </a:r>
            <a:r>
              <a:rPr lang="ru-RU" sz="1200" b="1" dirty="0" err="1"/>
              <a:t>Шакировичу</a:t>
            </a:r>
            <a:r>
              <a:rPr lang="ru-RU" sz="1200" b="1" dirty="0"/>
              <a:t>, </a:t>
            </a:r>
            <a:r>
              <a:rPr lang="ru-RU" sz="1200" b="1" dirty="0" err="1"/>
              <a:t>Ханипову</a:t>
            </a:r>
            <a:r>
              <a:rPr lang="ru-RU" sz="1200" b="1" dirty="0"/>
              <a:t> </a:t>
            </a:r>
            <a:r>
              <a:rPr lang="ru-RU" sz="1200" b="1" dirty="0" err="1"/>
              <a:t>Мугтасиму</a:t>
            </a:r>
            <a:r>
              <a:rPr lang="ru-RU" sz="1200" b="1" dirty="0"/>
              <a:t> </a:t>
            </a:r>
            <a:r>
              <a:rPr lang="ru-RU" sz="1200" b="1" dirty="0" err="1"/>
              <a:t>Ханиповичу,Дмитриеву</a:t>
            </a:r>
            <a:r>
              <a:rPr lang="ru-RU" sz="1200" b="1" dirty="0"/>
              <a:t> Ивану Григорьевичу и </a:t>
            </a:r>
            <a:r>
              <a:rPr lang="ru-RU" sz="1200" b="1" dirty="0" err="1"/>
              <a:t>Галимову</a:t>
            </a:r>
            <a:r>
              <a:rPr lang="ru-RU" sz="1200" b="1" dirty="0"/>
              <a:t> </a:t>
            </a:r>
            <a:r>
              <a:rPr lang="ru-RU" sz="1200" b="1" dirty="0" err="1"/>
              <a:t>Фарагату</a:t>
            </a:r>
            <a:r>
              <a:rPr lang="ru-RU" sz="1200" b="1" dirty="0"/>
              <a:t> </a:t>
            </a:r>
            <a:r>
              <a:rPr lang="ru-RU" sz="1200" b="1" dirty="0" err="1"/>
              <a:t>Галимовичу</a:t>
            </a:r>
            <a:r>
              <a:rPr lang="ru-RU" sz="1200" b="1" dirty="0"/>
              <a:t>. </a:t>
            </a:r>
            <a:r>
              <a:rPr lang="ru-RU" sz="1200" b="1" dirty="0" smtClean="0"/>
              <a:t>Во время каникул ученики помогали ветеранам по хозяйству: мыли полы, вытирали пыль, ходили в магазин и вели душевные беседы, рассматривали семейные реликвии, награды.</a:t>
            </a:r>
            <a:endParaRPr lang="ru-RU" sz="1200" dirty="0"/>
          </a:p>
        </p:txBody>
      </p:sp>
      <p:pic>
        <p:nvPicPr>
          <p:cNvPr id="13315" name="Picture 3" descr="C:\Users\Шакирова Альфия\Desktop\Интервью с ветеранами,март.2015,9А\DSC_0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506" y="2067419"/>
            <a:ext cx="2459013" cy="163934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C:\Users\Шакирова Альфия\Desktop\Интервью с ветеранами,март.2015,9А\DSC_00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735" y="541197"/>
            <a:ext cx="1391195" cy="208679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E:\Новая папка (2)\DSCN4879.JPG"/>
          <p:cNvPicPr>
            <a:picLocks noChangeAspect="1" noChangeArrowheads="1"/>
          </p:cNvPicPr>
          <p:nvPr/>
        </p:nvPicPr>
        <p:blipFill>
          <a:blip r:embed="rId5" cstate="print"/>
          <a:srcRect l="17857" r="10713"/>
          <a:stretch>
            <a:fillRect/>
          </a:stretch>
        </p:blipFill>
        <p:spPr bwMode="auto">
          <a:xfrm>
            <a:off x="4634771" y="2067419"/>
            <a:ext cx="1776819" cy="186563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13319" name="Picture 7" descr="C:\Users\Шакирова Альфия\Desktop\вов\Садыков,Ханипов\DSCN49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59"/>
          <a:stretch/>
        </p:blipFill>
        <p:spPr bwMode="auto">
          <a:xfrm>
            <a:off x="4726142" y="4933095"/>
            <a:ext cx="2233946" cy="142649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C:\Users\Шакирова Альфия\Desktop\вов\Садыков,Ханипов\DSCN491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31"/>
          <a:stretch/>
        </p:blipFill>
        <p:spPr bwMode="auto">
          <a:xfrm>
            <a:off x="2062271" y="4743430"/>
            <a:ext cx="2521250" cy="161616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1" name="Picture 9" descr="C:\Users\Шакирова Альфия\Desktop\вов\Садыков,Ханипов\DSCN49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142" y="3708351"/>
            <a:ext cx="1758776" cy="131908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Users\Шакирова Альфия\Desktop\вов\Садыков,Ханипов\DSCN491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6" b="6802"/>
          <a:stretch/>
        </p:blipFill>
        <p:spPr bwMode="auto">
          <a:xfrm>
            <a:off x="6590295" y="2650630"/>
            <a:ext cx="1765175" cy="211544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F:\ЛАНДЫШ. Фотки на конкурс\IMG_20141002_13390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32" y="3706761"/>
            <a:ext cx="2127559" cy="119675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93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:\СПОРТ\104232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" y="0"/>
            <a:ext cx="91136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411760" y="0"/>
            <a:ext cx="6204041" cy="141763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Участие на районном смотре строя 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песни</a:t>
            </a:r>
          </a:p>
        </p:txBody>
      </p:sp>
      <p:pic>
        <p:nvPicPr>
          <p:cNvPr id="1026" name="Picture 2" descr="C:\Users\Гуля\Desktop\сайт февраль\CIMG7688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/>
          <a:srcRect b="7596"/>
          <a:stretch/>
        </p:blipFill>
        <p:spPr bwMode="auto">
          <a:xfrm>
            <a:off x="1331640" y="980728"/>
            <a:ext cx="3370684" cy="23359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C:\Users\Гуля\Desktop\сайт февраль\CIMG7691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print"/>
          <a:srcRect b="13321"/>
          <a:stretch/>
        </p:blipFill>
        <p:spPr bwMode="auto">
          <a:xfrm>
            <a:off x="4925888" y="980728"/>
            <a:ext cx="3534544" cy="22977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835696" y="3429000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11.02.15 учащиеся 7А класса приняли участие на районном смотре строя и песни.                                                         Командир отряда-</a:t>
            </a:r>
            <a:r>
              <a:rPr lang="ru-RU" sz="1200" b="1" dirty="0" err="1" smtClean="0"/>
              <a:t>Зиганшин</a:t>
            </a:r>
            <a:r>
              <a:rPr lang="ru-RU" sz="1200" b="1" dirty="0" smtClean="0"/>
              <a:t> Наиль.</a:t>
            </a:r>
            <a:endParaRPr lang="ru-RU" sz="1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31640" y="3890666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Беседы в классах  </a:t>
            </a:r>
            <a:r>
              <a:rPr lang="ru-RU" sz="2000" b="1" dirty="0">
                <a:solidFill>
                  <a:srgbClr val="002060"/>
                </a:solidFill>
              </a:rPr>
              <a:t>к 70-летию освобождения Будапешта</a:t>
            </a:r>
            <a:r>
              <a:rPr lang="ru-RU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5576" y="4290776"/>
            <a:ext cx="1368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С 9.02.15 по 12.02.15 в классах прошли 10-минутные блоки к 70-летию освобождения Будапешта. Блоки проводили члены ДШД и учителя истории.</a:t>
            </a:r>
            <a:endParaRPr lang="ru-RU" sz="1200" b="1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45"/>
          <a:stretch/>
        </p:blipFill>
        <p:spPr bwMode="auto">
          <a:xfrm>
            <a:off x="2123728" y="4344843"/>
            <a:ext cx="2843336" cy="183085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7"/>
          <a:stretch/>
        </p:blipFill>
        <p:spPr bwMode="auto">
          <a:xfrm>
            <a:off x="5166140" y="4313945"/>
            <a:ext cx="2795506" cy="185747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Шакирова Альфия\Downloads\9 мая\5503658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3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-27383"/>
            <a:ext cx="8229600" cy="1080119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Участие в общегородской военно-спортивной игре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 «Отчизны верные сыны»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C:\Users\Гуля\Desktop\сайт февраль\P21330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77072"/>
            <a:ext cx="3252782" cy="24395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1" name="Picture 3" descr="C:\Users\Гуля\Desktop\сайт февраль\P21331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2128" y="4077072"/>
            <a:ext cx="3181344" cy="238600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2" name="Picture 4" descr="C:\Users\Гуля\Desktop\сайт февраль\P2133114.JPG"/>
          <p:cNvPicPr>
            <a:picLocks noChangeAspect="1" noChangeArrowheads="1"/>
          </p:cNvPicPr>
          <p:nvPr/>
        </p:nvPicPr>
        <p:blipFill rotWithShape="1">
          <a:blip r:embed="rId5" cstate="print"/>
          <a:srcRect t="8914"/>
          <a:stretch/>
        </p:blipFill>
        <p:spPr bwMode="auto">
          <a:xfrm>
            <a:off x="6300192" y="1165546"/>
            <a:ext cx="2721200" cy="18589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3" name="Picture 5" descr="C:\Users\Гуля\Desktop\сайт февраль\P2133117.JPG"/>
          <p:cNvPicPr>
            <a:picLocks noChangeAspect="1" noChangeArrowheads="1"/>
          </p:cNvPicPr>
          <p:nvPr/>
        </p:nvPicPr>
        <p:blipFill rotWithShape="1">
          <a:blip r:embed="rId6" cstate="print"/>
          <a:srcRect t="8914"/>
          <a:stretch/>
        </p:blipFill>
        <p:spPr bwMode="auto">
          <a:xfrm>
            <a:off x="107504" y="1071102"/>
            <a:ext cx="2985962" cy="203984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4" name="Picture 6" descr="C:\Users\Гуля\Desktop\сайт февраль\P213312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49191" y="2492896"/>
            <a:ext cx="3651001" cy="2738251"/>
          </a:xfrm>
          <a:prstGeom prst="ellipse">
            <a:avLst/>
          </a:prstGeom>
          <a:ln>
            <a:solidFill>
              <a:schemeClr val="accent1"/>
            </a:solidFill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3093467" y="1036883"/>
            <a:ext cx="3206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13.02.15. на стадионе «Юбилейный» прошла общегородская военно-спортивная игра «Отчизны верные сыны». 30 юных спортсменов школы со 2-ого по 11-ый класс защищали честь школы на 15-ти этапах эстафеты и под руководством командира </a:t>
            </a:r>
            <a:r>
              <a:rPr lang="ru-RU" sz="1200" b="1" dirty="0" err="1" smtClean="0">
                <a:solidFill>
                  <a:schemeClr val="bg1"/>
                </a:solidFill>
              </a:rPr>
              <a:t>Миннеханова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</a:rPr>
              <a:t>Ильназа</a:t>
            </a:r>
            <a:r>
              <a:rPr lang="ru-RU" sz="1200" b="1" dirty="0" smtClean="0">
                <a:solidFill>
                  <a:schemeClr val="bg1"/>
                </a:solidFill>
              </a:rPr>
              <a:t>, ученика 11А класса, прибежали на финиш вторыми.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СПОРТ\533223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920880" cy="64807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Участие на митинге, посвященном Дню вывода войск из Афганистана.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3074" name="Picture 2" descr="E:\IMG_20150215_1213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27584" y="764704"/>
            <a:ext cx="4190203" cy="23391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5" name="Picture 3" descr="E:\IMG_20150215_1057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157888" y="836712"/>
            <a:ext cx="3678334" cy="205343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6" name="Picture 4" descr="E:\IMG_20150215_105921.jpg"/>
          <p:cNvPicPr>
            <a:picLocks noChangeAspect="1" noChangeArrowheads="1"/>
          </p:cNvPicPr>
          <p:nvPr/>
        </p:nvPicPr>
        <p:blipFill rotWithShape="1">
          <a:blip r:embed="rId5"/>
          <a:srcRect l="9277" t="2122" r="4204"/>
          <a:stretch/>
        </p:blipFill>
        <p:spPr bwMode="auto">
          <a:xfrm>
            <a:off x="5292080" y="2960109"/>
            <a:ext cx="3409950" cy="2153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7" name="Picture 5" descr="E:\IMG_20150215_123629.jpg"/>
          <p:cNvPicPr>
            <a:picLocks noChangeAspect="1" noChangeArrowheads="1"/>
          </p:cNvPicPr>
          <p:nvPr/>
        </p:nvPicPr>
        <p:blipFill rotWithShape="1">
          <a:blip r:embed="rId6"/>
          <a:srcRect b="17077"/>
          <a:stretch/>
        </p:blipFill>
        <p:spPr bwMode="auto">
          <a:xfrm>
            <a:off x="899592" y="3305112"/>
            <a:ext cx="3857652" cy="178576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6588224" y="5113652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15.02.15 учащиеся 8 класса участвовали на митинге, посвященном    Дню вывода войск из Афганистана, возложили цветы к памятнику «Черный тюльпан»</a:t>
            </a:r>
            <a:endParaRPr lang="ru-RU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Шакирова Альфия\Downloads\9 мая\2056477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-459432"/>
            <a:ext cx="8507288" cy="158417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Вечер поэзии, посвященный памяти </a:t>
            </a:r>
            <a:r>
              <a:rPr lang="ru-RU" sz="2800" b="1" dirty="0" err="1" smtClean="0">
                <a:solidFill>
                  <a:schemeClr val="bg1"/>
                </a:solidFill>
              </a:rPr>
              <a:t>Мусы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Джалиля</a:t>
            </a:r>
            <a:r>
              <a:rPr lang="ru-RU" sz="2800" b="1" dirty="0" smtClean="0">
                <a:solidFill>
                  <a:schemeClr val="bg1"/>
                </a:solidFill>
              </a:rPr>
              <a:t>.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5363" name="Picture 3" descr="F:\М.Джалиль\DSC_02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06" y="4365104"/>
            <a:ext cx="3375182" cy="223551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:\М.Джалиль\DSC_02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096344" cy="205082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F:\М.Джалиль\DSC_02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350304"/>
            <a:ext cx="3419872" cy="226511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7" descr="F:\М.Джалиль\DSC_025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12" y="1484784"/>
            <a:ext cx="3125111" cy="206987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F:\М.Джалиль\DSC_026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924944"/>
            <a:ext cx="3574288" cy="2367386"/>
          </a:xfrm>
          <a:prstGeom prst="ellipse">
            <a:avLst/>
          </a:prstGeom>
          <a:ln>
            <a:solidFill>
              <a:schemeClr val="accent1"/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300706" y="92333"/>
            <a:ext cx="8231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ru-RU" sz="1200" b="1" dirty="0">
              <a:solidFill>
                <a:schemeClr val="bg1"/>
              </a:solidFill>
            </a:endParaRPr>
          </a:p>
          <a:p>
            <a:endParaRPr lang="ru-RU" sz="1200" b="1" dirty="0" smtClean="0">
              <a:solidFill>
                <a:schemeClr val="bg1"/>
              </a:solidFill>
            </a:endParaRPr>
          </a:p>
          <a:p>
            <a:r>
              <a:rPr lang="ru-RU" sz="1200" b="1" dirty="0" smtClean="0">
                <a:solidFill>
                  <a:schemeClr val="bg1"/>
                </a:solidFill>
              </a:rPr>
              <a:t>16.02.15 в школе прошел вечер поэзии «</a:t>
            </a:r>
            <a:r>
              <a:rPr lang="ru-RU" sz="1200" b="1" dirty="0" err="1" smtClean="0">
                <a:solidFill>
                  <a:schemeClr val="bg1"/>
                </a:solidFill>
              </a:rPr>
              <a:t>Хәтер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</a:rPr>
              <a:t>мәңге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</a:rPr>
              <a:t>саклар</a:t>
            </a:r>
            <a:r>
              <a:rPr lang="ru-RU" sz="1200" b="1" dirty="0" smtClean="0">
                <a:solidFill>
                  <a:schemeClr val="bg1"/>
                </a:solidFill>
              </a:rPr>
              <a:t>», ко </a:t>
            </a:r>
            <a:r>
              <a:rPr lang="ru-RU" sz="1200" b="1" dirty="0">
                <a:solidFill>
                  <a:schemeClr val="bg1"/>
                </a:solidFill>
              </a:rPr>
              <a:t>дню </a:t>
            </a:r>
            <a:r>
              <a:rPr lang="ru-RU" sz="1200" b="1" dirty="0" smtClean="0">
                <a:solidFill>
                  <a:schemeClr val="bg1"/>
                </a:solidFill>
              </a:rPr>
              <a:t>рождения Мусы </a:t>
            </a:r>
            <a:r>
              <a:rPr lang="ru-RU" sz="1200" b="1" dirty="0" err="1" smtClean="0">
                <a:solidFill>
                  <a:schemeClr val="bg1"/>
                </a:solidFill>
              </a:rPr>
              <a:t>Джалиля</a:t>
            </a:r>
            <a:r>
              <a:rPr lang="ru-RU" sz="1200" b="1" dirty="0" smtClean="0">
                <a:solidFill>
                  <a:schemeClr val="bg1"/>
                </a:solidFill>
              </a:rPr>
              <a:t>. </a:t>
            </a:r>
            <a:r>
              <a:rPr lang="ru-RU" sz="1200" b="1" dirty="0" err="1" smtClean="0">
                <a:solidFill>
                  <a:schemeClr val="bg1"/>
                </a:solidFill>
              </a:rPr>
              <a:t>Ответсвенными</a:t>
            </a:r>
            <a:r>
              <a:rPr lang="ru-RU" sz="1200" b="1" dirty="0" smtClean="0">
                <a:solidFill>
                  <a:schemeClr val="bg1"/>
                </a:solidFill>
              </a:rPr>
              <a:t>  был назначен совет дела из числа учащихся 4 Б класса.  Лучшими чтецами стали: Паскаль Костя (2а), Аскарова Гузель (2б), </a:t>
            </a:r>
            <a:r>
              <a:rPr lang="ru-RU" sz="1200" b="1" dirty="0" err="1" smtClean="0">
                <a:solidFill>
                  <a:schemeClr val="bg1"/>
                </a:solidFill>
              </a:rPr>
              <a:t>Хусаенов</a:t>
            </a:r>
            <a:r>
              <a:rPr lang="ru-RU" sz="1200" b="1" dirty="0" smtClean="0">
                <a:solidFill>
                  <a:schemeClr val="bg1"/>
                </a:solidFill>
              </a:rPr>
              <a:t> Данил (3а), Митюшкина Амина (3б), </a:t>
            </a:r>
            <a:r>
              <a:rPr lang="ru-RU" sz="1200" b="1" dirty="0" err="1" smtClean="0">
                <a:solidFill>
                  <a:schemeClr val="bg1"/>
                </a:solidFill>
              </a:rPr>
              <a:t>Субханкулов</a:t>
            </a:r>
            <a:r>
              <a:rPr lang="ru-RU" sz="1200" b="1" dirty="0" smtClean="0">
                <a:solidFill>
                  <a:schemeClr val="bg1"/>
                </a:solidFill>
              </a:rPr>
              <a:t> </a:t>
            </a:r>
            <a:r>
              <a:rPr lang="ru-RU" sz="1200" b="1" dirty="0" err="1" smtClean="0">
                <a:solidFill>
                  <a:schemeClr val="bg1"/>
                </a:solidFill>
              </a:rPr>
              <a:t>Фируз</a:t>
            </a:r>
            <a:r>
              <a:rPr lang="ru-RU" sz="1200" b="1" dirty="0" smtClean="0">
                <a:solidFill>
                  <a:schemeClr val="bg1"/>
                </a:solidFill>
              </a:rPr>
              <a:t> (4а), Маликова Розалия (4а).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СПОРТ\104232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9" y="0"/>
            <a:ext cx="91136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620688"/>
            <a:ext cx="4608512" cy="576064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C00000"/>
                </a:solidFill>
              </a:rPr>
              <a:t>Акция «Равнение на Победу!»                                                                в МБОУ «СОШ№8 г. Азнакаево</a:t>
            </a:r>
            <a:r>
              <a:rPr lang="ru-RU" sz="2000" b="1" dirty="0" smtClean="0">
                <a:solidFill>
                  <a:srgbClr val="C00000"/>
                </a:solidFill>
              </a:rPr>
              <a:t>»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196752"/>
            <a:ext cx="6336704" cy="53285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Цели </a:t>
            </a:r>
            <a:r>
              <a:rPr lang="ru-RU" sz="1600" b="1" dirty="0">
                <a:solidFill>
                  <a:srgbClr val="000066"/>
                </a:solidFill>
              </a:rPr>
              <a:t>и </a:t>
            </a:r>
            <a:r>
              <a:rPr lang="ru-RU" sz="1600" b="1" dirty="0" smtClean="0">
                <a:solidFill>
                  <a:srgbClr val="000066"/>
                </a:solidFill>
              </a:rPr>
              <a:t>задачи конкурса-акции:                                                                                                                                                </a:t>
            </a:r>
            <a:r>
              <a:rPr lang="ru-RU" sz="1600" b="1" dirty="0" smtClean="0"/>
              <a:t>-формирование гражданской, патриотической позиции детей и молодежи;</a:t>
            </a:r>
          </a:p>
          <a:p>
            <a:pPr marL="0" indent="0">
              <a:buNone/>
            </a:pPr>
            <a:r>
              <a:rPr lang="ru-RU" sz="1600" b="1" dirty="0" smtClean="0"/>
              <a:t>-вовлечение детей и подростков в активные формы гражданского и духовно-нравственного воспитания;</a:t>
            </a:r>
          </a:p>
          <a:p>
            <a:pPr marL="0" indent="0">
              <a:buNone/>
            </a:pPr>
            <a:r>
              <a:rPr lang="ru-RU" sz="1600" b="1" dirty="0" smtClean="0"/>
              <a:t>-воспитание достойных продолжателей  боевой Славы отцов и дедов;</a:t>
            </a:r>
          </a:p>
          <a:p>
            <a:pPr marL="0" indent="0">
              <a:buNone/>
            </a:pPr>
            <a:r>
              <a:rPr lang="ru-RU" sz="1600" b="1" dirty="0" smtClean="0"/>
              <a:t>-создание условий для демонстрации в детской, подростковой среде различных видов социальной активности участников детских общественных объединений;</a:t>
            </a:r>
            <a:endParaRPr lang="ru-RU" sz="1600" b="1" dirty="0"/>
          </a:p>
          <a:p>
            <a:pPr marL="0" indent="0">
              <a:buNone/>
            </a:pPr>
            <a:r>
              <a:rPr lang="ru-RU" sz="1600" b="1" dirty="0" smtClean="0"/>
              <a:t>-содействие в воспитании у детей чувства милосердия, доброты, сострадания;</a:t>
            </a:r>
          </a:p>
          <a:p>
            <a:pPr marL="0" indent="0">
              <a:buNone/>
            </a:pPr>
            <a:r>
              <a:rPr lang="ru-RU" sz="1600" b="1" dirty="0" smtClean="0"/>
              <a:t>-привлечение детей к изучению истории мира и объективной оценке исторических событий.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Участники конкурса-акции:</a:t>
            </a:r>
          </a:p>
          <a:p>
            <a:pPr marL="0" indent="0">
              <a:buNone/>
            </a:pPr>
            <a:r>
              <a:rPr lang="ru-RU" sz="1600" b="1" dirty="0" smtClean="0"/>
              <a:t>Члены ДОО «Искра», ДОО «Лидер» - учащиеся 2-11, ученики 1-х классов, педагоги школы, родители.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Сроки проведения: </a:t>
            </a:r>
            <a:r>
              <a:rPr lang="ru-RU" sz="1600" b="1" dirty="0" smtClean="0"/>
              <a:t>сентябрь-май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rgbClr val="000066"/>
                </a:solidFill>
              </a:rPr>
              <a:t>Руководители: </a:t>
            </a:r>
            <a:r>
              <a:rPr lang="ru-RU" sz="1600" b="1" dirty="0" smtClean="0"/>
              <a:t>ЗДВР-Гафурова </a:t>
            </a:r>
            <a:r>
              <a:rPr lang="ru-RU" sz="1600" b="1" dirty="0" err="1" smtClean="0"/>
              <a:t>Гульнур</a:t>
            </a:r>
            <a:r>
              <a:rPr lang="ru-RU" sz="1600" b="1" dirty="0" smtClean="0"/>
              <a:t> </a:t>
            </a:r>
            <a:r>
              <a:rPr lang="ru-RU" sz="1600" b="1" dirty="0" err="1" smtClean="0"/>
              <a:t>Рафагатовна</a:t>
            </a:r>
            <a:r>
              <a:rPr lang="ru-RU" sz="1600" b="1" dirty="0" smtClean="0"/>
              <a:t>,                                    педагог-организатор-</a:t>
            </a:r>
            <a:r>
              <a:rPr lang="ru-RU" sz="1600" b="1" dirty="0" err="1" smtClean="0"/>
              <a:t>Шафигуллина</a:t>
            </a:r>
            <a:r>
              <a:rPr lang="ru-RU" sz="1600" b="1" dirty="0" smtClean="0"/>
              <a:t> Фарида </a:t>
            </a:r>
            <a:r>
              <a:rPr lang="ru-RU" sz="1600" b="1" dirty="0" err="1" smtClean="0"/>
              <a:t>Фаритовна</a:t>
            </a:r>
            <a:endParaRPr lang="ru-RU" sz="1600" b="1" dirty="0" smtClean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 smtClean="0"/>
          </a:p>
        </p:txBody>
      </p:sp>
      <p:pic>
        <p:nvPicPr>
          <p:cNvPr id="8196" name="Picture 4" descr="C:\Users\Шакирова Альфия\Desktop\325_250_3_pobeda70.p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9136"/>
            <a:ext cx="1512168" cy="271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Шакирова Альфия\Downloads\9 мая\Orden-Otechestvennoj-vojny-1-300x3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101580"/>
            <a:ext cx="756084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Шакирова Альфия\Downloads\9 мая\Orden-Otechestvennoj-vojny-2-300x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652" y="5101580"/>
            <a:ext cx="756084" cy="7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4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Шакирова Альфия\Desktop\4199398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" y="15279"/>
            <a:ext cx="9158348" cy="6868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5279"/>
            <a:ext cx="6480720" cy="1037457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Встреча с ветераном </a:t>
            </a:r>
            <a:r>
              <a:rPr lang="ru-RU" sz="1800" b="1" dirty="0" smtClean="0">
                <a:solidFill>
                  <a:srgbClr val="C00000"/>
                </a:solidFill>
              </a:rPr>
              <a:t>микрорайона Маликовым </a:t>
            </a:r>
            <a:r>
              <a:rPr lang="ru-RU" sz="1800" b="1" dirty="0" err="1">
                <a:solidFill>
                  <a:srgbClr val="C00000"/>
                </a:solidFill>
              </a:rPr>
              <a:t>Мирхатом</a:t>
            </a:r>
            <a:endParaRPr lang="ru-RU" sz="1800" b="1" dirty="0">
              <a:solidFill>
                <a:srgbClr val="C00000"/>
              </a:solidFill>
            </a:endParaRPr>
          </a:p>
        </p:txBody>
      </p:sp>
      <p:pic>
        <p:nvPicPr>
          <p:cNvPr id="6" name="Picture 3" descr="D:\Documents and Settings\Администратор\Рабочий стол\побе\SDC13457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3" t="21370" r="26530"/>
          <a:stretch/>
        </p:blipFill>
        <p:spPr bwMode="auto">
          <a:xfrm>
            <a:off x="7308304" y="404665"/>
            <a:ext cx="1475766" cy="174138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136" y="1496201"/>
            <a:ext cx="3381541" cy="185954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F:\Встреча с ветеранами-2015 г\DSCF507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0" b="1608"/>
          <a:stretch/>
        </p:blipFill>
        <p:spPr bwMode="auto">
          <a:xfrm>
            <a:off x="5743801" y="1642451"/>
            <a:ext cx="2084879" cy="165519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:\Встреча с ветеранами-2015 г\DSCF507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2"/>
          <a:stretch/>
        </p:blipFill>
        <p:spPr bwMode="auto">
          <a:xfrm>
            <a:off x="179512" y="1560355"/>
            <a:ext cx="2139780" cy="148251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Гуля\Desktop\Зарничка\DSC_02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49402" y="3843195"/>
            <a:ext cx="2803525" cy="18574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4" descr="C:\Users\Гуля\Desktop\Зарничка\DSC_026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68603" y="3843195"/>
            <a:ext cx="2935385" cy="1944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2627784" y="3297646"/>
            <a:ext cx="3578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Проведение игры «</a:t>
            </a:r>
            <a:r>
              <a:rPr lang="ru-RU" b="1" dirty="0" err="1">
                <a:solidFill>
                  <a:srgbClr val="C00000"/>
                </a:solidFill>
              </a:rPr>
              <a:t>Зарничка</a:t>
            </a:r>
            <a:r>
              <a:rPr lang="ru-RU" b="1" dirty="0">
                <a:solidFill>
                  <a:srgbClr val="C00000"/>
                </a:solidFill>
              </a:rPr>
              <a:t>»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692696"/>
            <a:ext cx="57606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18.02.15 - </a:t>
            </a:r>
            <a:r>
              <a:rPr lang="ru-RU" sz="1200" dirty="0" err="1" smtClean="0"/>
              <a:t>Игтисамова</a:t>
            </a:r>
            <a:r>
              <a:rPr lang="ru-RU" sz="1200" dirty="0" smtClean="0"/>
              <a:t> </a:t>
            </a:r>
            <a:r>
              <a:rPr lang="ru-RU" sz="1200" dirty="0"/>
              <a:t>Л.И.- руководитель музея </a:t>
            </a:r>
            <a:r>
              <a:rPr lang="ru-RU" sz="1200" dirty="0" smtClean="0"/>
              <a:t>школы и члены </a:t>
            </a:r>
            <a:r>
              <a:rPr lang="ru-RU" sz="1200" dirty="0"/>
              <a:t>кружка </a:t>
            </a:r>
            <a:r>
              <a:rPr lang="ru-RU" sz="1200" dirty="0" smtClean="0"/>
              <a:t>«</a:t>
            </a:r>
            <a:r>
              <a:rPr lang="ru-RU" sz="1200" dirty="0"/>
              <a:t>Родной край</a:t>
            </a:r>
            <a:r>
              <a:rPr lang="ru-RU" sz="1200" dirty="0" smtClean="0"/>
              <a:t>» провели </a:t>
            </a:r>
            <a:r>
              <a:rPr lang="ru-RU" sz="1200" dirty="0"/>
              <a:t>о</a:t>
            </a:r>
            <a:r>
              <a:rPr lang="ru-RU" sz="1200" dirty="0" smtClean="0"/>
              <a:t>ткрытое </a:t>
            </a:r>
            <a:r>
              <a:rPr lang="ru-RU" sz="1200" dirty="0"/>
              <a:t>мероприятие для членов музеев </a:t>
            </a:r>
            <a:r>
              <a:rPr lang="ru-RU" sz="1200" dirty="0" smtClean="0"/>
              <a:t>района и учащихся нашей школы. В театрализованном представлении участвовали учащиеся 6А класса и ансамбль «Огонек»</a:t>
            </a:r>
            <a:endParaRPr lang="ru-RU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4067944" y="3666978"/>
            <a:ext cx="160373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18.02.15 на территории школы прошла «Зарница» среди 2-4 классов. Организовали и провели игру наставники отрядов и учащиеся 6 А класса, вместе с классными руководителями и руководителем ОБЖ- Сафаровым Р.Р.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309447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:\СПОРТ\201552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Гуля\Desktop\ОМВД\P2183134.JPG"/>
          <p:cNvPicPr>
            <a:picLocks noChangeAspect="1" noChangeArrowheads="1"/>
          </p:cNvPicPr>
          <p:nvPr/>
        </p:nvPicPr>
        <p:blipFill rotWithShape="1">
          <a:blip r:embed="rId3" cstate="print"/>
          <a:srcRect b="7335"/>
          <a:stretch/>
        </p:blipFill>
        <p:spPr bwMode="auto">
          <a:xfrm>
            <a:off x="6111650" y="1501351"/>
            <a:ext cx="2655586" cy="1844262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" name="Picture 5" descr="C:\Users\Гуля\Desktop\ОМВД\P2183136.JPG"/>
          <p:cNvPicPr>
            <a:picLocks noChangeAspect="1" noChangeArrowheads="1"/>
          </p:cNvPicPr>
          <p:nvPr/>
        </p:nvPicPr>
        <p:blipFill rotWithShape="1">
          <a:blip r:embed="rId4"/>
          <a:srcRect t="12505" b="6908"/>
          <a:stretch/>
        </p:blipFill>
        <p:spPr bwMode="auto">
          <a:xfrm>
            <a:off x="1331640" y="1680475"/>
            <a:ext cx="3096344" cy="1872514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6" name="Picture 3" descr="C:\Users\Гуля\Desktop\ОМВД\P2183131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613099" y="4872980"/>
            <a:ext cx="2407098" cy="1805905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05574" y="4546029"/>
            <a:ext cx="2843807" cy="2132856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835696" y="116633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</a:rPr>
              <a:t>Экскурсия в музей истории </a:t>
            </a:r>
            <a:r>
              <a:rPr lang="ru-RU" b="1" dirty="0" err="1">
                <a:solidFill>
                  <a:srgbClr val="C00000"/>
                </a:solidFill>
              </a:rPr>
              <a:t>Азнакаевской</a:t>
            </a:r>
            <a:r>
              <a:rPr lang="ru-RU" b="1" dirty="0">
                <a:solidFill>
                  <a:srgbClr val="C00000"/>
                </a:solidFill>
              </a:rPr>
              <a:t> милиции</a:t>
            </a:r>
          </a:p>
        </p:txBody>
      </p:sp>
      <p:pic>
        <p:nvPicPr>
          <p:cNvPr id="3" name="Picture 2" descr="C:\Users\Гуля\Desktop\ОМВД\P2183129.JPG"/>
          <p:cNvPicPr>
            <a:picLocks noChangeAspect="1" noChangeArrowheads="1"/>
          </p:cNvPicPr>
          <p:nvPr/>
        </p:nvPicPr>
        <p:blipFill rotWithShape="1">
          <a:blip r:embed="rId7"/>
          <a:srcRect t="8477"/>
          <a:stretch/>
        </p:blipFill>
        <p:spPr>
          <a:xfrm>
            <a:off x="3773810" y="2925633"/>
            <a:ext cx="2825750" cy="1939652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1331640" y="485965"/>
            <a:ext cx="7812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18.02.15 в соответствии с планом  совместной работы с ОМВД России по </a:t>
            </a:r>
            <a:r>
              <a:rPr lang="ru-RU" sz="1200" b="1" dirty="0" err="1" smtClean="0"/>
              <a:t>Азнакаевскому</a:t>
            </a:r>
            <a:r>
              <a:rPr lang="ru-RU" sz="1200" b="1" dirty="0" smtClean="0"/>
              <a:t> району в рамках месячника патриотического месячника в школе и недели Мужества в ОМВД учащиеся классов полиции с ЗДВР Гафуровой Г.Р. посетили музей истории </a:t>
            </a:r>
            <a:r>
              <a:rPr lang="ru-RU" sz="1200" b="1" dirty="0" err="1" smtClean="0"/>
              <a:t>Азнакаевской</a:t>
            </a:r>
            <a:r>
              <a:rPr lang="ru-RU" sz="1200" b="1" dirty="0" smtClean="0"/>
              <a:t> милиции. Начальник отдела по работе с личным составом </a:t>
            </a:r>
            <a:r>
              <a:rPr lang="ru-RU" sz="1200" b="1" dirty="0" err="1" smtClean="0"/>
              <a:t>Ахметшина</a:t>
            </a:r>
            <a:r>
              <a:rPr lang="ru-RU" sz="1200" b="1" dirty="0" smtClean="0"/>
              <a:t> Г.М. и председатель совета ветеранов отдела Хакимова Г.Р. провели интересную экскурсию. Будущие работники правоохранительных органов стали свидетелями учений в ОМВД, которые проходили на улицах города с участием служб 01,03,04.</a:t>
            </a:r>
            <a:endParaRPr lang="ru-RU" sz="1200" b="1" dirty="0"/>
          </a:p>
        </p:txBody>
      </p:sp>
      <p:pic>
        <p:nvPicPr>
          <p:cNvPr id="15362" name="Picture 2" descr="F:\ОМВД\P218312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66358"/>
            <a:ext cx="1403648" cy="105273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F:\ОМВД\DSCN626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0142" y="1717072"/>
            <a:ext cx="1442757" cy="108206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90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C:\Users\Шакирова Альфия\Desktop\КАРТИНКИ\9402462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776864" cy="404664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rgbClr val="C00000"/>
                </a:solidFill>
              </a:rPr>
              <a:t>Участие </a:t>
            </a:r>
            <a:r>
              <a:rPr lang="ru-RU" sz="1800" b="1" dirty="0" smtClean="0">
                <a:solidFill>
                  <a:srgbClr val="C00000"/>
                </a:solidFill>
              </a:rPr>
              <a:t>на районном фестивале-конкурсе  </a:t>
            </a:r>
            <a:r>
              <a:rPr lang="ru-RU" sz="1800" b="1" dirty="0">
                <a:solidFill>
                  <a:srgbClr val="C00000"/>
                </a:solidFill>
              </a:rPr>
              <a:t>патриотической песни «Память»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5" name="Picture 3" descr="F:\Рисунок (2)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" b="2915"/>
          <a:stretch/>
        </p:blipFill>
        <p:spPr bwMode="auto">
          <a:xfrm rot="-60000">
            <a:off x="4159041" y="424142"/>
            <a:ext cx="2290856" cy="313078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Рисунок (3)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5" b="3778"/>
          <a:stretch/>
        </p:blipFill>
        <p:spPr bwMode="auto">
          <a:xfrm>
            <a:off x="152168" y="435805"/>
            <a:ext cx="2301322" cy="315489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7" r="13899" b="15230"/>
          <a:stretch/>
        </p:blipFill>
        <p:spPr bwMode="auto">
          <a:xfrm>
            <a:off x="2483768" y="476672"/>
            <a:ext cx="1665026" cy="1945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Гуля\Desktop\сайт декабрь\DSC_0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9810" y="4478925"/>
            <a:ext cx="2952328" cy="1955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Picture 3" descr="C:\Users\Гуля\Desktop\сайт декабрь\DSC_0029.JPG"/>
          <p:cNvPicPr>
            <a:picLocks noChangeAspect="1" noChangeArrowheads="1"/>
          </p:cNvPicPr>
          <p:nvPr/>
        </p:nvPicPr>
        <p:blipFill rotWithShape="1">
          <a:blip r:embed="rId7" cstate="print"/>
          <a:srcRect l="5687" b="3217"/>
          <a:stretch/>
        </p:blipFill>
        <p:spPr bwMode="auto">
          <a:xfrm>
            <a:off x="3316281" y="4478925"/>
            <a:ext cx="2876947" cy="1955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79512" y="3574674"/>
            <a:ext cx="6678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Возложение цветов к </a:t>
            </a:r>
            <a:r>
              <a:rPr lang="ru-RU" b="1" dirty="0" smtClean="0">
                <a:solidFill>
                  <a:srgbClr val="C00000"/>
                </a:solidFill>
              </a:rPr>
              <a:t>памятникам «</a:t>
            </a:r>
            <a:r>
              <a:rPr lang="ru-RU" b="1" dirty="0">
                <a:solidFill>
                  <a:srgbClr val="C00000"/>
                </a:solidFill>
              </a:rPr>
              <a:t>Вечный огонь» </a:t>
            </a:r>
            <a:r>
              <a:rPr lang="ru-RU" b="1" dirty="0" smtClean="0">
                <a:solidFill>
                  <a:srgbClr val="C00000"/>
                </a:solidFill>
              </a:rPr>
              <a:t>                             и </a:t>
            </a:r>
            <a:r>
              <a:rPr lang="ru-RU" b="1" dirty="0">
                <a:solidFill>
                  <a:srgbClr val="C00000"/>
                </a:solidFill>
              </a:rPr>
              <a:t>«Черный тюльпан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r>
              <a:rPr lang="ru-RU" b="1" dirty="0">
                <a:solidFill>
                  <a:srgbClr val="C00000"/>
                </a:solidFill>
              </a:rPr>
              <a:t> в День Героев Отечества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и </a:t>
            </a:r>
            <a:r>
              <a:rPr lang="ru-RU" b="1" dirty="0">
                <a:solidFill>
                  <a:srgbClr val="C00000"/>
                </a:solidFill>
              </a:rPr>
              <a:t>День защитников Отечества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2204864"/>
            <a:ext cx="17281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                                              19.02.15 два ансамбля школы «Незабудка»-10а, и «Наз»-10б, достойно  выступили на конкурсе и заняли призовые места</a:t>
            </a:r>
            <a:endParaRPr lang="ru-RU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9512" y="6508794"/>
            <a:ext cx="79208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Учащиеся начальных классов с наставниками и классными руководителями возложили цветы 9.12.14 и 19.02.15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2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Шакирова Альфия\Desktop\КАРТИНКИ\8616965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" y="0"/>
            <a:ext cx="9136197" cy="687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media.ffclub.ru/up80803-gal_37_0001_1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8" y="631578"/>
            <a:ext cx="7090271" cy="53177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9" descr="C:\Users\Шакирова Альфия\Pictures\ш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966" y="4781196"/>
            <a:ext cx="2818850" cy="2004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2" descr="C:\Users\кактус\Desktop\герб школы\GERB school 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966" y="3645024"/>
            <a:ext cx="1099709" cy="1479785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1043608" y="476672"/>
            <a:ext cx="75608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ru-RU" sz="1300" b="1" dirty="0" smtClean="0"/>
              <a:t>                                            Муниципальное общеобразовательное учреждение «Средняя общеобразовательная школа №8 </a:t>
            </a:r>
            <a:r>
              <a:rPr lang="ru-RU" sz="1300" b="1" dirty="0" err="1" smtClean="0"/>
              <a:t>г.Азнакаево</a:t>
            </a:r>
            <a:r>
              <a:rPr lang="ru-RU" sz="1300" b="1" dirty="0" smtClean="0"/>
              <a:t>» отчитывает свою историю с 1959 года.  </a:t>
            </a:r>
          </a:p>
          <a:p>
            <a:r>
              <a:rPr lang="ru-RU" sz="1300" b="1" dirty="0" smtClean="0"/>
              <a:t>          Директор: </a:t>
            </a:r>
            <a:r>
              <a:rPr lang="ru-RU" sz="1300" b="1" dirty="0" err="1" smtClean="0"/>
              <a:t>Хамидуллин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Азат</a:t>
            </a:r>
            <a:r>
              <a:rPr lang="ru-RU" sz="1300" b="1" dirty="0" smtClean="0"/>
              <a:t> </a:t>
            </a:r>
            <a:r>
              <a:rPr lang="ru-RU" sz="1300" b="1" dirty="0" err="1" smtClean="0"/>
              <a:t>Мугавиевич</a:t>
            </a:r>
            <a:r>
              <a:rPr lang="ru-RU" sz="1300" b="1" dirty="0" smtClean="0"/>
              <a:t>, образование высшее, руководитель первой категории, педагогический стаж 27 лет.                                                                                                                                                             Кадровые ресурсы: Всего 42 </a:t>
            </a:r>
            <a:r>
              <a:rPr lang="ru-RU" sz="1300" b="1" dirty="0" err="1" smtClean="0"/>
              <a:t>педагога:из</a:t>
            </a:r>
            <a:r>
              <a:rPr lang="ru-RU" sz="1300" b="1" dirty="0" smtClean="0"/>
              <a:t> них с высшим образованием – 4 1 педагог, с средним специальным 1 педагог.</a:t>
            </a:r>
            <a:r>
              <a:rPr lang="ru-RU" sz="1300" b="1" dirty="0"/>
              <a:t> </a:t>
            </a:r>
            <a:r>
              <a:rPr lang="ru-RU" sz="1300" b="1" dirty="0" smtClean="0"/>
              <a:t>Высшая квалификационная категория—4,первая квалификационная категория - 18,вторая -20 педагогов. Награды: «Почетный работник культуры РФ»-2, «заслуженный работник культуры РТ»-1, медаль «1000-летие Казани»-2,Отличник народного просвещения РСФСР-2,Отличник физической культуры и спорта РТ-2, Почетная грамота </a:t>
            </a:r>
            <a:r>
              <a:rPr lang="ru-RU" sz="1300" b="1" dirty="0" err="1" smtClean="0"/>
              <a:t>МОиН</a:t>
            </a:r>
            <a:r>
              <a:rPr lang="ru-RU" sz="1300" b="1" dirty="0" smtClean="0"/>
              <a:t> РФ-2,Почетная грамота </a:t>
            </a:r>
            <a:r>
              <a:rPr lang="ru-RU" sz="1300" b="1" dirty="0" err="1" smtClean="0"/>
              <a:t>МОиН</a:t>
            </a:r>
            <a:r>
              <a:rPr lang="ru-RU" sz="1300" b="1" dirty="0" smtClean="0"/>
              <a:t> РТ-2, </a:t>
            </a:r>
            <a:r>
              <a:rPr lang="ru-RU" sz="1300" b="1" dirty="0"/>
              <a:t>н</a:t>
            </a:r>
            <a:r>
              <a:rPr lang="ru-RU" sz="1300" b="1" dirty="0" smtClean="0"/>
              <a:t>агрудной знак «За заслуги в образовании»-2.</a:t>
            </a:r>
          </a:p>
          <a:p>
            <a:r>
              <a:rPr lang="ru-RU" sz="1300" b="1" dirty="0" smtClean="0"/>
              <a:t>В школе 23 класс-комплекта - 415 учащихся.</a:t>
            </a:r>
          </a:p>
          <a:p>
            <a:r>
              <a:rPr lang="ru-RU" sz="1300" b="1" dirty="0" smtClean="0"/>
              <a:t>В 1995 году созданы Детская общественная организация «Искра» и детская общественная                               организация «Лидер»</a:t>
            </a:r>
          </a:p>
          <a:p>
            <a:r>
              <a:rPr lang="ru-RU" sz="1300" b="1" dirty="0" smtClean="0"/>
              <a:t>ДОО «Искра : «Следопыты» 2-4 классы-                  6 отрядов -131 ученик, «наследники»-5-8                  классы-7отрядов-155 учащихся.</a:t>
            </a:r>
          </a:p>
          <a:p>
            <a:r>
              <a:rPr lang="ru-RU" sz="1300" b="1" dirty="0" smtClean="0"/>
              <a:t>ДОО «Лидер» 9-11 классы-6 отрядов 79                  учащихся.                                                                                                                         В школе действует отряд волонтеров «Огниво», тимуровские отряды «Память» и «Звезда»,                          отряды ЮИД и ЮДПД, отряд профилактики правонарушений «Гардиан» и отряд наставников.</a:t>
            </a:r>
          </a:p>
          <a:p>
            <a:endParaRPr lang="ru-RU" sz="1300" b="1" dirty="0"/>
          </a:p>
          <a:p>
            <a:pPr lvl="4"/>
            <a:endParaRPr lang="ru-RU" sz="1300" b="1" dirty="0" smtClean="0"/>
          </a:p>
          <a:p>
            <a:pPr lvl="4"/>
            <a:endParaRPr lang="ru-RU" sz="1300" b="1" dirty="0" smtClean="0"/>
          </a:p>
          <a:p>
            <a:pPr lvl="4"/>
            <a:endParaRPr lang="ru-RU" sz="1300" b="1" dirty="0"/>
          </a:p>
          <a:p>
            <a:pPr lvl="4"/>
            <a:endParaRPr lang="ru-RU" sz="1300" b="1" dirty="0"/>
          </a:p>
          <a:p>
            <a:pPr lvl="4"/>
            <a:r>
              <a:rPr lang="ru-RU" sz="1300" b="1" dirty="0" smtClean="0"/>
              <a:t> Школа имеет богатый опыт, свои традиции. Одна из них –                                                       это ежегодные участия в мероприятиях, посвященных Победе                                                    в Великой Отечественной войне.</a:t>
            </a:r>
          </a:p>
          <a:p>
            <a:pPr lvl="4"/>
            <a:endParaRPr lang="ru-RU" sz="1300" b="1" dirty="0" smtClean="0"/>
          </a:p>
          <a:p>
            <a:pPr lvl="4"/>
            <a:r>
              <a:rPr lang="ru-RU" sz="1600" b="1" dirty="0" smtClean="0"/>
              <a:t>     В сентябре месяце был дан старт акции                                                         «Равнение на Победу!»</a:t>
            </a:r>
            <a:endParaRPr lang="ru-RU" sz="1600" b="1" dirty="0"/>
          </a:p>
          <a:p>
            <a:endParaRPr lang="ru-RU" sz="1300" dirty="0" smtClean="0"/>
          </a:p>
        </p:txBody>
      </p:sp>
    </p:spTree>
    <p:extLst>
      <p:ext uri="{BB962C8B-B14F-4D97-AF65-F5344CB8AC3E}">
        <p14:creationId xmlns:p14="http://schemas.microsoft.com/office/powerpoint/2010/main" val="424294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F:\СПОРТ\533223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216"/>
            <a:ext cx="9140915" cy="685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Шакирова Альфия\Desktop\2014-2015\DSCN54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65" y="2466187"/>
            <a:ext cx="2190511" cy="16428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19672" y="188640"/>
            <a:ext cx="70567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Школьный сбор  наследников </a:t>
            </a:r>
            <a:r>
              <a:rPr lang="ru-RU" sz="2000" b="1" dirty="0">
                <a:solidFill>
                  <a:srgbClr val="FF0000"/>
                </a:solidFill>
              </a:rPr>
              <a:t>«Край, в котором ты живешь»</a:t>
            </a:r>
          </a:p>
        </p:txBody>
      </p:sp>
      <p:pic>
        <p:nvPicPr>
          <p:cNvPr id="8195" name="Picture 3" descr="C:\Users\Шакирова Альфия\Desktop\2014-2015\DSCN5465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12448"/>
          <a:stretch/>
        </p:blipFill>
        <p:spPr bwMode="auto">
          <a:xfrm>
            <a:off x="6834706" y="692696"/>
            <a:ext cx="2143405" cy="13342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Шакирова Альфия\Desktop\2014-2015\Гуля Бадык\C1a3k7YH-M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972366"/>
            <a:ext cx="2506303" cy="187555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71600" y="0"/>
            <a:ext cx="40324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 </a:t>
            </a:r>
            <a:endParaRPr lang="ru-RU" sz="1200" dirty="0"/>
          </a:p>
          <a:p>
            <a:r>
              <a:rPr lang="ru-RU" sz="1200" b="1" dirty="0" smtClean="0"/>
              <a:t>                                                                                                                     </a:t>
            </a:r>
          </a:p>
          <a:p>
            <a:endParaRPr lang="ru-RU" sz="1200" b="1" dirty="0"/>
          </a:p>
          <a:p>
            <a:r>
              <a:rPr lang="ru-RU" sz="1200" b="1" dirty="0" smtClean="0"/>
              <a:t>15.09.14 </a:t>
            </a:r>
            <a:r>
              <a:rPr lang="ru-RU" sz="1200" b="1" dirty="0"/>
              <a:t>– День рождения СНТ. Члены совета дружины ДОО «Искра» совместно с педагогом - организатором  провели в  школе сбор «Край, в котором ты живешь», состоящий их двух частей: практической и теоретической. Теоретическая часть сбора прошла в кабинете географии. Учащиеся просмотрели презентацию «Много городов есть на свете, но тебя лишь родным зовем». Они ознакомились с историей города, прослушали песни и стихи. Для прохождения практической части наследники отправились в актовый зал. Сдав рапорт и произнеся торжественное обещание, наследники получили маршрутные карты и приступили к  испытаниям. На станциях их встречали члены СД ДОО «Искра». После подсчета баллов  командиры отрядов получили удостоверения наследников. Победили наследники 5 б класса. Именно они удостоились чести защищать честь школы на районном </a:t>
            </a:r>
            <a:r>
              <a:rPr lang="ru-RU" sz="1200" b="1" dirty="0" smtClean="0"/>
              <a:t>сборе.</a:t>
            </a:r>
            <a:endParaRPr lang="ru-RU" sz="1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3810708"/>
            <a:ext cx="360833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22.10 в школе проводился стартовый сбор «Остров следопытов» к </a:t>
            </a:r>
            <a:r>
              <a:rPr lang="ru-RU" sz="1200" b="1" dirty="0" smtClean="0"/>
              <a:t>25 - </a:t>
            </a:r>
            <a:r>
              <a:rPr lang="ru-RU" sz="1200" b="1" dirty="0" err="1"/>
              <a:t>летию</a:t>
            </a:r>
            <a:r>
              <a:rPr lang="ru-RU" sz="1200" b="1" dirty="0"/>
              <a:t> со дня рождения СНТ . Учащиеся прошли </a:t>
            </a:r>
            <a:r>
              <a:rPr lang="ru-RU" sz="1200" b="1" dirty="0" smtClean="0"/>
              <a:t>испытания, </a:t>
            </a:r>
            <a:r>
              <a:rPr lang="ru-RU" sz="1200" b="1" dirty="0"/>
              <a:t>которые им </a:t>
            </a:r>
            <a:r>
              <a:rPr lang="ru-RU" sz="1200" b="1" dirty="0" smtClean="0"/>
              <a:t>устроили члены СД «Искра», </a:t>
            </a:r>
            <a:r>
              <a:rPr lang="ru-RU" sz="1200" b="1" dirty="0"/>
              <a:t>дополнили карту сокровищ, пели и </a:t>
            </a:r>
            <a:r>
              <a:rPr lang="ru-RU" sz="1200" b="1" dirty="0" smtClean="0"/>
              <a:t>танцевали</a:t>
            </a:r>
            <a:r>
              <a:rPr lang="ru-RU" sz="1200" b="1" dirty="0"/>
              <a:t>.</a:t>
            </a:r>
            <a:r>
              <a:rPr lang="ru-RU" sz="1200" b="1" dirty="0" smtClean="0"/>
              <a:t> </a:t>
            </a:r>
            <a:r>
              <a:rPr lang="ru-RU" sz="1200" b="1" dirty="0"/>
              <a:t>В конце путешествия члены отрядов получили сокровища и удостоверения следопытов</a:t>
            </a:r>
            <a:r>
              <a:rPr lang="ru-RU" sz="1200" b="1" dirty="0" smtClean="0"/>
              <a:t>.</a:t>
            </a:r>
            <a:endParaRPr lang="ru-RU" sz="1200" b="1" dirty="0"/>
          </a:p>
        </p:txBody>
      </p:sp>
      <p:pic>
        <p:nvPicPr>
          <p:cNvPr id="8197" name="Picture 5" descr="C:\Users\Шакирова Альфия\Desktop\2014-2015\Гуля Бадык\PTmtq18oWVk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388" y="3972366"/>
            <a:ext cx="915464" cy="122333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004048" y="588750"/>
            <a:ext cx="1800199" cy="187743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b="1" dirty="0" smtClean="0"/>
              <a:t>На сборах наследники и следопыты ознакомились с планом работы ДОО и взяли старт акции </a:t>
            </a:r>
            <a:r>
              <a:rPr lang="ru-RU" sz="1600" b="1" dirty="0" smtClean="0">
                <a:solidFill>
                  <a:srgbClr val="FF0000"/>
                </a:solidFill>
              </a:rPr>
              <a:t>«Равнение на Победу!»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pic>
        <p:nvPicPr>
          <p:cNvPr id="7" name="Picture 3" descr="C:\Users\Шакирова Альфия\Desktop\2014-2015\DSCN545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098" y="2178098"/>
            <a:ext cx="2143405" cy="160755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89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СПОРТ\540599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88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Шакирова Альфия\Desktop\Ветеран белэн очрашу\IMG_22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113" y="5112727"/>
            <a:ext cx="2226666" cy="148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ЛАНДЫШ. Фотки на конкурс\IMG_20141002_1339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7" t="2176" r="12581"/>
          <a:stretch/>
        </p:blipFill>
        <p:spPr bwMode="auto">
          <a:xfrm>
            <a:off x="6792154" y="3667284"/>
            <a:ext cx="1812294" cy="135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86808" y="476673"/>
            <a:ext cx="7161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Акция «Дети-ветеранам</a:t>
            </a:r>
            <a:r>
              <a:rPr lang="ru-RU" b="1" dirty="0" smtClean="0">
                <a:solidFill>
                  <a:srgbClr val="C00000"/>
                </a:solidFill>
              </a:rPr>
              <a:t>»</a:t>
            </a:r>
            <a:r>
              <a:rPr lang="ru-RU" b="1" dirty="0">
                <a:solidFill>
                  <a:srgbClr val="C00000"/>
                </a:solidFill>
              </a:rPr>
              <a:t> в МБОУ «СОШ №8 </a:t>
            </a:r>
            <a:r>
              <a:rPr lang="ru-RU" b="1" dirty="0" err="1">
                <a:solidFill>
                  <a:srgbClr val="C00000"/>
                </a:solidFill>
              </a:rPr>
              <a:t>г.Азнакаево</a:t>
            </a:r>
            <a:r>
              <a:rPr lang="ru-RU" b="1" dirty="0">
                <a:solidFill>
                  <a:srgbClr val="C00000"/>
                </a:solidFill>
              </a:rPr>
              <a:t>»</a:t>
            </a:r>
            <a:endParaRPr lang="ru-RU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86808" y="799838"/>
            <a:ext cx="70176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/>
              <a:t>В начале года был разработан план мероприятий к 70-летию </a:t>
            </a:r>
            <a:r>
              <a:rPr lang="ru-RU" sz="1200" b="1" dirty="0" err="1"/>
              <a:t>ВОв</a:t>
            </a:r>
            <a:r>
              <a:rPr lang="ru-RU" sz="1200" b="1" dirty="0"/>
              <a:t>. Два тимуровских отряда  «Память» и «</a:t>
            </a:r>
            <a:r>
              <a:rPr lang="ru-RU" sz="1200" b="1" dirty="0" smtClean="0"/>
              <a:t>Звезда», отряд </a:t>
            </a:r>
            <a:r>
              <a:rPr lang="ru-RU" sz="1200" b="1" dirty="0"/>
              <a:t>волонтеров «Огниво</a:t>
            </a:r>
            <a:r>
              <a:rPr lang="ru-RU" sz="1200" b="1" dirty="0" smtClean="0"/>
              <a:t>» и члены кружка «Родной край» продолжили работу </a:t>
            </a:r>
            <a:r>
              <a:rPr lang="ru-RU" sz="1200" b="1" dirty="0"/>
              <a:t>по созданию «Книги живых историй» с историями и летописями войны по воспоминаниям ветеранов Вов, тружеников тыла, детей войны; </a:t>
            </a:r>
            <a:r>
              <a:rPr lang="ru-RU" sz="1200" b="1" dirty="0" smtClean="0"/>
              <a:t>по выпуску </a:t>
            </a:r>
            <a:r>
              <a:rPr lang="ru-RU" sz="1200" b="1" dirty="0"/>
              <a:t>баннера «Герои Победы – наши прадеды и деды» и поздравительных открыток, подарков для жителей микрорайона, ветеранов Вов и тружеников тыла; по оказанию посильной помощи участникам военных действий: Садыкову Раису </a:t>
            </a:r>
            <a:r>
              <a:rPr lang="ru-RU" sz="1200" b="1" dirty="0" err="1"/>
              <a:t>Шакировичу</a:t>
            </a:r>
            <a:r>
              <a:rPr lang="ru-RU" sz="1200" b="1" dirty="0"/>
              <a:t>, </a:t>
            </a:r>
            <a:r>
              <a:rPr lang="ru-RU" sz="1200" b="1" dirty="0" err="1"/>
              <a:t>Галиеву</a:t>
            </a:r>
            <a:r>
              <a:rPr lang="ru-RU" sz="1200" b="1" dirty="0"/>
              <a:t> </a:t>
            </a:r>
            <a:r>
              <a:rPr lang="ru-RU" sz="1200" b="1" dirty="0" err="1"/>
              <a:t>Магсуму</a:t>
            </a:r>
            <a:r>
              <a:rPr lang="ru-RU" sz="1200" b="1" dirty="0"/>
              <a:t> </a:t>
            </a:r>
            <a:r>
              <a:rPr lang="ru-RU" sz="1200" b="1" dirty="0" err="1"/>
              <a:t>Галиевичу</a:t>
            </a:r>
            <a:r>
              <a:rPr lang="ru-RU" sz="1200" b="1" dirty="0"/>
              <a:t>, </a:t>
            </a:r>
            <a:r>
              <a:rPr lang="ru-RU" sz="1200" b="1" dirty="0" err="1"/>
              <a:t>Ханипову</a:t>
            </a:r>
            <a:r>
              <a:rPr lang="ru-RU" sz="1200" b="1" dirty="0"/>
              <a:t> </a:t>
            </a:r>
            <a:r>
              <a:rPr lang="ru-RU" sz="1200" b="1" dirty="0" err="1"/>
              <a:t>Мугтасиму</a:t>
            </a:r>
            <a:r>
              <a:rPr lang="ru-RU" sz="1200" b="1" dirty="0"/>
              <a:t> </a:t>
            </a:r>
            <a:r>
              <a:rPr lang="ru-RU" sz="1200" b="1" dirty="0" err="1"/>
              <a:t>Ханиповичу</a:t>
            </a:r>
            <a:r>
              <a:rPr lang="ru-RU" sz="1200" b="1" dirty="0"/>
              <a:t>. В школе были организованы встречи и уроки мужества с ветераном </a:t>
            </a:r>
            <a:r>
              <a:rPr lang="ru-RU" sz="1200" b="1" dirty="0" err="1"/>
              <a:t>ВОв</a:t>
            </a:r>
            <a:r>
              <a:rPr lang="ru-RU" sz="1200" b="1" dirty="0"/>
              <a:t> майором милиции в отставке Губайдуллиным </a:t>
            </a:r>
            <a:r>
              <a:rPr lang="ru-RU" sz="1200" b="1" dirty="0" err="1"/>
              <a:t>Нуруллой</a:t>
            </a:r>
            <a:r>
              <a:rPr lang="ru-RU" sz="1200" b="1" dirty="0"/>
              <a:t> </a:t>
            </a:r>
            <a:r>
              <a:rPr lang="ru-RU" sz="1200" b="1" dirty="0" err="1"/>
              <a:t>Ярулловичем</a:t>
            </a:r>
            <a:r>
              <a:rPr lang="ru-RU" sz="1200" b="1" dirty="0"/>
              <a:t>, тружениками тыла </a:t>
            </a:r>
            <a:r>
              <a:rPr lang="ru-RU" sz="1200" b="1" dirty="0" err="1"/>
              <a:t>Атнагуловой</a:t>
            </a:r>
            <a:r>
              <a:rPr lang="ru-RU" sz="1200" b="1" dirty="0"/>
              <a:t> </a:t>
            </a:r>
            <a:r>
              <a:rPr lang="ru-RU" sz="1200" b="1" dirty="0" err="1"/>
              <a:t>Зайтуной</a:t>
            </a:r>
            <a:r>
              <a:rPr lang="ru-RU" sz="1200" b="1" dirty="0"/>
              <a:t> </a:t>
            </a:r>
            <a:r>
              <a:rPr lang="ru-RU" sz="1200" b="1" dirty="0" err="1"/>
              <a:t>Арслановной</a:t>
            </a:r>
            <a:r>
              <a:rPr lang="ru-RU" sz="1200" b="1" dirty="0"/>
              <a:t>, </a:t>
            </a:r>
            <a:r>
              <a:rPr lang="ru-RU" sz="1200" b="1" dirty="0" smtClean="0"/>
              <a:t> </a:t>
            </a:r>
            <a:r>
              <a:rPr lang="ru-RU" sz="1200" b="1" dirty="0"/>
              <a:t>и с детьми войны Ганиевой </a:t>
            </a:r>
            <a:r>
              <a:rPr lang="ru-RU" sz="1200" b="1" dirty="0" err="1"/>
              <a:t>Занией</a:t>
            </a:r>
            <a:r>
              <a:rPr lang="ru-RU" sz="1200" b="1" dirty="0"/>
              <a:t> </a:t>
            </a:r>
            <a:r>
              <a:rPr lang="ru-RU" sz="1200" b="1" dirty="0" err="1"/>
              <a:t>Нигматовной</a:t>
            </a:r>
            <a:r>
              <a:rPr lang="ru-RU" sz="1200" b="1" dirty="0"/>
              <a:t>, </a:t>
            </a:r>
            <a:r>
              <a:rPr lang="ru-RU" sz="1200" b="1" dirty="0" smtClean="0"/>
              <a:t>проведены </a:t>
            </a:r>
            <a:r>
              <a:rPr lang="ru-RU" sz="1200" b="1" dirty="0"/>
              <a:t>ярмарки благотворительности и праздники: День защитников </a:t>
            </a:r>
            <a:r>
              <a:rPr lang="ru-RU" sz="1200" b="1" dirty="0" smtClean="0"/>
              <a:t>Отечества, Международный </a:t>
            </a:r>
            <a:r>
              <a:rPr lang="ru-RU" sz="1200" b="1" dirty="0"/>
              <a:t>женский день, День пожилых с чаепитием, вручением подарков, сделанных руками учащихся, </a:t>
            </a:r>
            <a:r>
              <a:rPr lang="ru-RU" sz="1200" b="1" dirty="0" smtClean="0"/>
              <a:t>показом концерта  </a:t>
            </a:r>
            <a:r>
              <a:rPr lang="ru-RU" sz="1200" b="1" dirty="0"/>
              <a:t>и театральной </a:t>
            </a:r>
            <a:r>
              <a:rPr lang="ru-RU" sz="1200" b="1" dirty="0" smtClean="0"/>
              <a:t>постановки</a:t>
            </a:r>
            <a:r>
              <a:rPr lang="ru-RU" sz="1200" b="1" dirty="0"/>
              <a:t>.</a:t>
            </a:r>
            <a:r>
              <a:rPr lang="ru-RU" sz="1200" b="1" dirty="0" smtClean="0"/>
              <a:t>  К работе по плану к 70-летию Победы в </a:t>
            </a:r>
            <a:r>
              <a:rPr lang="ru-RU" sz="1200" b="1" dirty="0" err="1" smtClean="0"/>
              <a:t>ВОв</a:t>
            </a:r>
            <a:r>
              <a:rPr lang="ru-RU" sz="1200" b="1" dirty="0" smtClean="0"/>
              <a:t> подключились все учащиеся школы и педагоги. Наши учащиеся принимали </a:t>
            </a:r>
            <a:r>
              <a:rPr lang="ru-RU" sz="1200" b="1" dirty="0"/>
              <a:t>участие во всех </a:t>
            </a:r>
            <a:r>
              <a:rPr lang="ru-RU" sz="1200" b="1" dirty="0" smtClean="0"/>
              <a:t>школьных и городских </a:t>
            </a:r>
            <a:r>
              <a:rPr lang="ru-RU" sz="1200" b="1" dirty="0"/>
              <a:t>мероприятиях, посвященных </a:t>
            </a:r>
            <a:r>
              <a:rPr lang="ru-RU" sz="1200" b="1" dirty="0" smtClean="0"/>
              <a:t>чествованию </a:t>
            </a:r>
            <a:r>
              <a:rPr lang="ru-RU" sz="1200" b="1" dirty="0"/>
              <a:t>ветеранов </a:t>
            </a:r>
            <a:r>
              <a:rPr lang="ru-RU" sz="1200" b="1" dirty="0" err="1"/>
              <a:t>ВОв</a:t>
            </a:r>
            <a:r>
              <a:rPr lang="ru-RU" sz="1200" b="1" dirty="0"/>
              <a:t> </a:t>
            </a:r>
            <a:r>
              <a:rPr lang="ru-RU" sz="1200" b="1" dirty="0" smtClean="0"/>
              <a:t> и к 70-летию Победы в </a:t>
            </a:r>
            <a:r>
              <a:rPr lang="ru-RU" sz="1200" b="1" dirty="0" err="1" smtClean="0"/>
              <a:t>ВОв</a:t>
            </a:r>
            <a:r>
              <a:rPr lang="ru-RU" sz="1200" b="1" dirty="0" smtClean="0"/>
              <a:t>.</a:t>
            </a:r>
            <a:endParaRPr lang="ru-RU" sz="1200" b="1" dirty="0"/>
          </a:p>
        </p:txBody>
      </p:sp>
      <p:pic>
        <p:nvPicPr>
          <p:cNvPr id="1026" name="Picture 2" descr="C:\Users\Шакирова Альфия\Desktop\Интервью с ветеранами,март.2015,9А\DSC_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207" y="5063331"/>
            <a:ext cx="2252201" cy="150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Встреча с ветеранами-2015 г\DSCF51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1751"/>
            <a:ext cx="1604844" cy="120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Шакирова Альфия\Desktop\Интервью с ветеранами,март.2015,9А\DSC_00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27707"/>
            <a:ext cx="1736516" cy="115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60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Picture 8" descr="C:\Users\Шакирова Альфия\Downloads\9 мая\1065059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Чествование ветеранов школы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F:\DSCN3499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2"/>
          <a:stretch/>
        </p:blipFill>
        <p:spPr bwMode="auto">
          <a:xfrm>
            <a:off x="2987694" y="732613"/>
            <a:ext cx="3168612" cy="197630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40" y="3852340"/>
            <a:ext cx="3371975" cy="252898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C:\Users\Регина4\Desktop\ветераны школы\Изображение 0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6405918" y="263261"/>
            <a:ext cx="2514665" cy="1885999"/>
          </a:xfrm>
          <a:prstGeom prst="rect">
            <a:avLst/>
          </a:prstGeom>
          <a:ln>
            <a:solidFill>
              <a:srgbClr val="F0806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59" y="257885"/>
            <a:ext cx="2521834" cy="1891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97668"/>
            <a:ext cx="3419872" cy="25649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080120"/>
            <a:ext cx="2143726" cy="160779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99960"/>
            <a:ext cx="2647379" cy="19855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778" y="2364355"/>
            <a:ext cx="2684780" cy="20135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27114" y="2708920"/>
            <a:ext cx="1664966" cy="24929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000066"/>
                </a:solidFill>
              </a:rPr>
              <a:t>Силами учащихся и учителей </a:t>
            </a:r>
            <a:r>
              <a:rPr lang="ru-RU" sz="1200" b="1" dirty="0">
                <a:solidFill>
                  <a:srgbClr val="000066"/>
                </a:solidFill>
              </a:rPr>
              <a:t>школы были организованы концерты ко Дню пожилых, Дню защитника Отечества, Международному женскому дню, показана театральная постановка и  устроены праздничные чаепития</a:t>
            </a:r>
          </a:p>
        </p:txBody>
      </p:sp>
    </p:spTree>
    <p:extLst>
      <p:ext uri="{BB962C8B-B14F-4D97-AF65-F5344CB8AC3E}">
        <p14:creationId xmlns:p14="http://schemas.microsoft.com/office/powerpoint/2010/main" val="319835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ПОРТ\98252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88640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Школьный конкурс </a:t>
            </a:r>
            <a:r>
              <a:rPr lang="ru-RU" sz="1600" b="1" dirty="0">
                <a:solidFill>
                  <a:srgbClr val="FF0000"/>
                </a:solidFill>
              </a:rPr>
              <a:t>«Подарок ветерану» </a:t>
            </a:r>
            <a:r>
              <a:rPr lang="ru-RU" sz="1600" b="1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</a:t>
            </a:r>
            <a:endParaRPr lang="ru-RU" sz="1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763544"/>
            <a:ext cx="81387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3618"/>
                </a:solidFill>
              </a:rPr>
              <a:t>В ходе акции в школе был организован конкурс «Подарок ветерану». Учащиеся </a:t>
            </a:r>
            <a:r>
              <a:rPr lang="ru-RU" sz="1200" b="1" dirty="0" smtClean="0">
                <a:solidFill>
                  <a:srgbClr val="003618"/>
                </a:solidFill>
              </a:rPr>
              <a:t>на </a:t>
            </a:r>
            <a:r>
              <a:rPr lang="ru-RU" sz="1200" b="1" dirty="0">
                <a:solidFill>
                  <a:srgbClr val="003618"/>
                </a:solidFill>
              </a:rPr>
              <a:t>уроках </a:t>
            </a:r>
            <a:r>
              <a:rPr lang="ru-RU" sz="1200" b="1" dirty="0" smtClean="0">
                <a:solidFill>
                  <a:srgbClr val="003618"/>
                </a:solidFill>
              </a:rPr>
              <a:t>технологии, рисования и занятиях кружков </a:t>
            </a:r>
            <a:r>
              <a:rPr lang="ru-RU" sz="1200" b="1" dirty="0">
                <a:solidFill>
                  <a:srgbClr val="003618"/>
                </a:solidFill>
              </a:rPr>
              <a:t>«Деревянная фантазия» и «Конструирование и моделирование» изготовили изделия своими </a:t>
            </a:r>
            <a:r>
              <a:rPr lang="ru-RU" sz="1200" b="1" dirty="0" smtClean="0">
                <a:solidFill>
                  <a:srgbClr val="003618"/>
                </a:solidFill>
              </a:rPr>
              <a:t>руками, которые вручили на встречах с ветеранами. </a:t>
            </a:r>
            <a:r>
              <a:rPr lang="ru-RU" sz="1200" b="1" dirty="0">
                <a:solidFill>
                  <a:srgbClr val="003618"/>
                </a:solidFill>
              </a:rPr>
              <a:t>Также тимуровские отряды поздравили ветеранов и жителей микрорайона открытками. </a:t>
            </a:r>
            <a:r>
              <a:rPr lang="ru-RU" sz="1200" b="1" dirty="0" smtClean="0">
                <a:solidFill>
                  <a:srgbClr val="003618"/>
                </a:solidFill>
              </a:rPr>
              <a:t> </a:t>
            </a:r>
            <a:r>
              <a:rPr lang="ru-RU" sz="1200" b="1" dirty="0">
                <a:solidFill>
                  <a:srgbClr val="003618"/>
                </a:solidFill>
              </a:rPr>
              <a:t>Творческие работы и поздравительные </a:t>
            </a:r>
            <a:r>
              <a:rPr lang="ru-RU" sz="1200" b="1" dirty="0" smtClean="0">
                <a:solidFill>
                  <a:srgbClr val="003618"/>
                </a:solidFill>
              </a:rPr>
              <a:t>открытки, памятные подарки </a:t>
            </a:r>
            <a:r>
              <a:rPr lang="ru-RU" sz="1200" b="1" dirty="0">
                <a:solidFill>
                  <a:srgbClr val="003618"/>
                </a:solidFill>
              </a:rPr>
              <a:t>будут вручены ветеранам  9 мая.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076" y="1798513"/>
            <a:ext cx="2111396" cy="15835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558" y="1845453"/>
            <a:ext cx="1986224" cy="14896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35"/>
          <a:stretch/>
        </p:blipFill>
        <p:spPr bwMode="auto">
          <a:xfrm>
            <a:off x="6274701" y="1798513"/>
            <a:ext cx="2164909" cy="139579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94" r="6073" b="23461"/>
          <a:stretch/>
        </p:blipFill>
        <p:spPr bwMode="auto">
          <a:xfrm>
            <a:off x="5549484" y="3156454"/>
            <a:ext cx="2235901" cy="160372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85"/>
          <a:stretch/>
        </p:blipFill>
        <p:spPr bwMode="auto">
          <a:xfrm>
            <a:off x="4023345" y="3447466"/>
            <a:ext cx="2318922" cy="149422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9" descr="E:\Новая папка (2)\DSCN494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01814" y="4709938"/>
            <a:ext cx="2143139" cy="1607355"/>
          </a:xfrm>
          <a:prstGeom prst="rect">
            <a:avLst/>
          </a:prstGeom>
          <a:ln>
            <a:solidFill>
              <a:srgbClr val="00B050"/>
            </a:solidFill>
          </a:ln>
          <a:effectLst>
            <a:softEdge rad="112500"/>
          </a:effectLst>
        </p:spPr>
      </p:pic>
      <p:pic>
        <p:nvPicPr>
          <p:cNvPr id="1034" name="Picture 10" descr="C:\Users\Шакирова Альфия\Desktop\2014-2015\DSCN628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408" y="5775804"/>
            <a:ext cx="778493" cy="103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Шакирова Альфия\Desktop\2014-2015\DSCN6280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393" y="5097992"/>
            <a:ext cx="756731" cy="100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Шакирова Альфия\Desktop\2014-2015\DSCN627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211" y="5934859"/>
            <a:ext cx="1019823" cy="76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41"/>
          <a:stretch/>
        </p:blipFill>
        <p:spPr bwMode="auto">
          <a:xfrm>
            <a:off x="7112203" y="3150184"/>
            <a:ext cx="1830715" cy="121044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 descr="E:\Новая папка (2)\DSCN494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81293" y="4360631"/>
            <a:ext cx="2261625" cy="1696218"/>
          </a:xfrm>
          <a:prstGeom prst="rect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  <p:pic>
        <p:nvPicPr>
          <p:cNvPr id="1037" name="Picture 13" descr="C:\Users\Шакирова Альфия\Desktop\2014-2015\DSCN6278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222" y="5656228"/>
            <a:ext cx="868174" cy="115756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Шакирова Альфия\Desktop\2014-2015\DSCN6282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39" b="12419"/>
          <a:stretch/>
        </p:blipFill>
        <p:spPr bwMode="auto">
          <a:xfrm>
            <a:off x="7117789" y="5873160"/>
            <a:ext cx="1124110" cy="8432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56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Шакирова Альфия\Desktop\692194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47248" cy="94096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Участие на муниципальном этапе Всероссийского конкурса патриотической песни« Я люблю тебя, Россия!»,                                                                                   посвященный 70-летию Победы в Великой Отечественной войне»</a:t>
            </a:r>
            <a:endParaRPr lang="ru-RU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2" name="Picture 4" descr="C:\Users\Шакирова Альфия\Desktop\2014-2015\DSCN55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13105"/>
            <a:ext cx="2592288" cy="1944216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Шакирова Альфия\Desktop\2014-2015\DSCN555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16"/>
          <a:stretch/>
        </p:blipFill>
        <p:spPr bwMode="auto">
          <a:xfrm flipH="1">
            <a:off x="6012160" y="2621715"/>
            <a:ext cx="2759970" cy="181710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Шакирова Альфия\Desktop\2014-2015\DSCN556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68"/>
          <a:stretch/>
        </p:blipFill>
        <p:spPr bwMode="auto">
          <a:xfrm flipH="1">
            <a:off x="3468555" y="4342375"/>
            <a:ext cx="3119669" cy="206208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F:\Рисунок (128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6" b="2593"/>
          <a:stretch/>
        </p:blipFill>
        <p:spPr bwMode="auto">
          <a:xfrm>
            <a:off x="644322" y="1838600"/>
            <a:ext cx="3220947" cy="456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412776"/>
            <a:ext cx="80885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15.10 в ЦДТ проводился муниципальный этап Всероссийского конкурса патриотической песни «Я люблю тебя Россия!», </a:t>
            </a:r>
            <a:r>
              <a:rPr lang="ru-RU" sz="1200" b="1" dirty="0" smtClean="0"/>
              <a:t>посвященного </a:t>
            </a:r>
            <a:r>
              <a:rPr lang="ru-RU" sz="1200" b="1" dirty="0"/>
              <a:t>70-летию Победы в Великой Отечественной войне 1941-1945 годов. </a:t>
            </a:r>
            <a:r>
              <a:rPr lang="ru-RU" sz="1200" b="1" dirty="0" smtClean="0"/>
              <a:t>  </a:t>
            </a:r>
          </a:p>
          <a:p>
            <a:pPr lvl="7"/>
            <a:r>
              <a:rPr lang="ru-RU" sz="1200" b="1" dirty="0" smtClean="0"/>
              <a:t>От </a:t>
            </a:r>
            <a:r>
              <a:rPr lang="ru-RU" sz="1200" b="1" dirty="0"/>
              <a:t>нашей школы выступали: ансамбль мальчиков 6-х классов </a:t>
            </a:r>
            <a:r>
              <a:rPr lang="ru-RU" sz="1200" b="1" dirty="0" smtClean="0"/>
              <a:t>                           «</a:t>
            </a:r>
            <a:r>
              <a:rPr lang="ru-RU" sz="1200" b="1" dirty="0"/>
              <a:t>Огонек», ансамбль учащихся 2-х классов «Рассвет», дуэт «Искра</a:t>
            </a:r>
            <a:r>
              <a:rPr lang="ru-RU" sz="1200" b="1" dirty="0" smtClean="0"/>
              <a:t>»- 5А </a:t>
            </a:r>
            <a:r>
              <a:rPr lang="ru-RU" sz="1200" b="1" dirty="0"/>
              <a:t>и солистка </a:t>
            </a:r>
            <a:r>
              <a:rPr lang="ru-RU" sz="1200" b="1" dirty="0" err="1"/>
              <a:t>Шафигуллина</a:t>
            </a:r>
            <a:r>
              <a:rPr lang="ru-RU" sz="1200" b="1" dirty="0"/>
              <a:t> Р. Все выступили очень хорошо, но особенно ансамбль «Огонек», который занял второе место</a:t>
            </a:r>
            <a:r>
              <a:rPr lang="ru-RU" sz="1200" b="1" dirty="0" smtClean="0"/>
              <a:t>.</a:t>
            </a:r>
            <a:endParaRPr lang="ru-RU" sz="12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8" t="3067" r="10482" b="17952"/>
          <a:stretch/>
        </p:blipFill>
        <p:spPr bwMode="auto">
          <a:xfrm rot="5400000">
            <a:off x="6420161" y="4279193"/>
            <a:ext cx="2048150" cy="22455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Шакирова Альфия\Desktop\КАРТИНКИ\372301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8219256" cy="1080120"/>
          </a:xfrm>
        </p:spPr>
        <p:txBody>
          <a:bodyPr>
            <a:norm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Районный фотоконкурс «Дорогие мои старики»</a:t>
            </a:r>
          </a:p>
        </p:txBody>
      </p:sp>
      <p:pic>
        <p:nvPicPr>
          <p:cNvPr id="13314" name="Picture 2" descr="F:\Рисунок (15).jpg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7" t="5229" r="853" b="5561"/>
          <a:stretch/>
        </p:blipFill>
        <p:spPr bwMode="auto">
          <a:xfrm rot="5400000">
            <a:off x="908833" y="66123"/>
            <a:ext cx="2717818" cy="3600399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F:\Рисунок (126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48"/>
          <a:stretch/>
        </p:blipFill>
        <p:spPr bwMode="auto">
          <a:xfrm>
            <a:off x="4229572" y="597564"/>
            <a:ext cx="2411763" cy="163527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559280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Международный конкурс творческих работ «Бабушка рядышком с дедушкой»</a:t>
            </a:r>
          </a:p>
        </p:txBody>
      </p:sp>
      <p:pic>
        <p:nvPicPr>
          <p:cNvPr id="8194" name="Picture 2" descr="F:\DSC_01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620686"/>
            <a:ext cx="1431088" cy="1366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F:\DSC_02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572" y="2322016"/>
            <a:ext cx="1998612" cy="113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F:\DSC_022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446" y="2037022"/>
            <a:ext cx="2074454" cy="152225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F:\Рисунок (57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6" b="3157"/>
          <a:stretch/>
        </p:blipFill>
        <p:spPr bwMode="auto">
          <a:xfrm rot="5400000">
            <a:off x="2072040" y="3560044"/>
            <a:ext cx="2323647" cy="32283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F:\Рисунок (192)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4" b="3301"/>
          <a:stretch/>
        </p:blipFill>
        <p:spPr bwMode="auto">
          <a:xfrm rot="5400000">
            <a:off x="5361289" y="3542587"/>
            <a:ext cx="2326221" cy="3265872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F:\DSC_017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36" y="3928612"/>
            <a:ext cx="1580494" cy="129614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F:\DSC_0239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52"/>
          <a:stretch/>
        </p:blipFill>
        <p:spPr bwMode="auto">
          <a:xfrm>
            <a:off x="133456" y="3942420"/>
            <a:ext cx="1889002" cy="139663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3" y="3212976"/>
            <a:ext cx="3672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Победителем в номинации «Глаза мудрости» стала ученица 11А класса </a:t>
            </a:r>
            <a:r>
              <a:rPr lang="ru-RU" sz="1200" b="1" dirty="0" err="1" smtClean="0"/>
              <a:t>Сабирзянова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Эндже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276068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3106</TotalTime>
  <Words>1966</Words>
  <Application>Microsoft Office PowerPoint</Application>
  <PresentationFormat>Экран (4:3)</PresentationFormat>
  <Paragraphs>100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В рамках республиканского этапа  XVII международного фестиваля «Детство без границ»  Конкурс –акция                     «Равнение  на Победу!» </vt:lpstr>
      <vt:lpstr>Акция «Равнение на Победу!»                                                                в МБОУ «СОШ№8 г. Азнакаево»</vt:lpstr>
      <vt:lpstr>Презентация PowerPoint</vt:lpstr>
      <vt:lpstr>Презентация PowerPoint</vt:lpstr>
      <vt:lpstr>Презентация PowerPoint</vt:lpstr>
      <vt:lpstr>Чествование ветеранов школы</vt:lpstr>
      <vt:lpstr>Презентация PowerPoint</vt:lpstr>
      <vt:lpstr>Участие на муниципальном этапе Всероссийского конкурса патриотической песни« Я люблю тебя, Россия!»,                                                                                   посвященный 70-летию Победы в Великой Отечественной войне»</vt:lpstr>
      <vt:lpstr>Районный фотоконкурс «Дорогие мои старики»</vt:lpstr>
      <vt:lpstr>Презентация PowerPoint</vt:lpstr>
      <vt:lpstr>Встреча с представителями Воронежского летного училища и руководителями кружка «Страна авиация»</vt:lpstr>
      <vt:lpstr>Экскурсия в школьный музей для первоклассников</vt:lpstr>
      <vt:lpstr>Презентация PowerPoint</vt:lpstr>
      <vt:lpstr>Презентация PowerPoint</vt:lpstr>
      <vt:lpstr>Презентация PowerPoint</vt:lpstr>
      <vt:lpstr>Участие на районном смотре строя и песни</vt:lpstr>
      <vt:lpstr>Участие в общегородской военно-спортивной игре  «Отчизны верные сыны»</vt:lpstr>
      <vt:lpstr>Участие на митинге, посвященном Дню вывода войск из Афганистана.</vt:lpstr>
      <vt:lpstr>Вечер поэзии, посвященный памяти Мусы Джалиля.</vt:lpstr>
      <vt:lpstr>Встреча с ветераном микрорайона Маликовым Мирхатом</vt:lpstr>
      <vt:lpstr>Презентация PowerPoint</vt:lpstr>
      <vt:lpstr>Участие на районном фестивале-конкурсе  патриотической песни «Память»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Месячник патриотического воспитания в МБОУ «СОШ №8 г.Азнакаево»</dc:title>
  <dc:creator>Гуля</dc:creator>
  <cp:lastModifiedBy>Admin</cp:lastModifiedBy>
  <cp:revision>198</cp:revision>
  <dcterms:created xsi:type="dcterms:W3CDTF">2015-02-20T10:45:48Z</dcterms:created>
  <dcterms:modified xsi:type="dcterms:W3CDTF">2015-06-26T08:16:33Z</dcterms:modified>
</cp:coreProperties>
</file>